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60" r:id="rId2"/>
  </p:sldIdLst>
  <p:sldSz cx="43891200" cy="21945600"/>
  <p:notesSz cx="6858000" cy="9144000"/>
  <p:defaultTextStyle>
    <a:defPPr>
      <a:defRPr lang="en-US"/>
    </a:defPPr>
    <a:lvl1pPr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1513554" indent="-1128226"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3028740" indent="-2259717"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4543926" indent="-3391209"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6064010" indent="-4522700"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351151" algn="l" defTabSz="940460" rtl="0" eaLnBrk="1" latinLnBrk="0" hangingPunct="1"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821381" algn="l" defTabSz="940460" rtl="0" eaLnBrk="1" latinLnBrk="0" hangingPunct="1"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91611" algn="l" defTabSz="940460" rtl="0" eaLnBrk="1" latinLnBrk="0" hangingPunct="1"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761842" algn="l" defTabSz="940460" rtl="0" eaLnBrk="1" latinLnBrk="0" hangingPunct="1"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757"/>
    <a:srgbClr val="41576C"/>
    <a:srgbClr val="3D435C"/>
    <a:srgbClr val="6D77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4"/>
    <p:restoredTop sz="94635"/>
  </p:normalViewPr>
  <p:slideViewPr>
    <p:cSldViewPr snapToObjects="1">
      <p:cViewPr varScale="1">
        <p:scale>
          <a:sx n="25" d="100"/>
          <a:sy n="25" d="100"/>
        </p:scale>
        <p:origin x="298" y="67"/>
      </p:cViewPr>
      <p:guideLst>
        <p:guide orient="horz" pos="6912"/>
        <p:guide pos="13824"/>
      </p:guideLst>
    </p:cSldViewPr>
  </p:slideViewPr>
  <p:outlineViewPr>
    <p:cViewPr>
      <p:scale>
        <a:sx n="33" d="100"/>
        <a:sy n="33" d="100"/>
      </p:scale>
      <p:origin x="0" y="3256"/>
    </p:cViewPr>
  </p:outlineViewPr>
  <p:notesTextViewPr>
    <p:cViewPr>
      <p:scale>
        <a:sx n="50" d="100"/>
        <a:sy n="5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tiff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01314EA9-C8CF-4E55-8DBF-5486340E747F}" type="datetime1">
              <a:rPr lang="en-US" altLang="en-US"/>
              <a:pPr>
                <a:defRPr/>
              </a:pPr>
              <a:t>6/19/2019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0" y="685800"/>
            <a:ext cx="6858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9BD065AA-F636-430C-85BD-240106ED4BF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589744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470230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40460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410691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80921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35115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6pPr>
    <a:lvl7pPr marL="282138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7pPr>
    <a:lvl8pPr marL="329161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8pPr>
    <a:lvl9pPr marL="3761842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0" y="685800"/>
            <a:ext cx="6858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51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14716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14716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14716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14716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A348697A-DAE3-4F2E-A4DA-9A6361006635}" type="slidenum">
              <a:rPr lang="en-US" altLang="en-US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1</a:t>
            </a:fld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1162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6817366"/>
            <a:ext cx="37307520" cy="47040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2435840"/>
            <a:ext cx="30723840" cy="56083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474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948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422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8968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3711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8845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319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1793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19CBAE-FC64-4EFF-90FD-B69259063D9D}" type="datetime1">
              <a:rPr lang="en-US" altLang="en-US"/>
              <a:pPr>
                <a:defRPr/>
              </a:pPr>
              <a:t>6/19/2019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213014-1A90-49E7-9F03-915C9CD6942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05252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6D4376-459D-4065-BB54-43EB2670C21A}" type="datetime1">
              <a:rPr lang="en-US" altLang="en-US"/>
              <a:pPr>
                <a:defRPr/>
              </a:pPr>
              <a:t>6/19/2019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9FE35A-8664-44CF-BF98-4F881DFED2F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75787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742909" y="2458723"/>
            <a:ext cx="47404017" cy="5243068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0849" y="2458723"/>
            <a:ext cx="141480543" cy="5243068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E88BFE-BA3B-459A-A661-1CC3BB576C44}" type="datetime1">
              <a:rPr lang="en-US" altLang="en-US"/>
              <a:pPr>
                <a:defRPr/>
              </a:pPr>
              <a:t>6/19/2019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E74B7F-27B8-44B1-B4DE-A5FC44B1ACB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5318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FB9CF8-EF69-41CE-963A-BA5C25FDC63C}" type="datetime1">
              <a:rPr lang="en-US" altLang="en-US"/>
              <a:pPr>
                <a:defRPr/>
              </a:pPr>
              <a:t>6/19/2019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76BB2C-C2F2-475E-9236-C4C5C8771AF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1868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3" y="14102081"/>
            <a:ext cx="37307520" cy="4358640"/>
          </a:xfrm>
        </p:spPr>
        <p:txBody>
          <a:bodyPr anchor="t"/>
          <a:lstStyle>
            <a:lvl1pPr algn="l">
              <a:defRPr sz="128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3" y="9301487"/>
            <a:ext cx="37307520" cy="4800599"/>
          </a:xfrm>
        </p:spPr>
        <p:txBody>
          <a:bodyPr anchor="b"/>
          <a:lstStyle>
            <a:lvl1pPr marL="0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1pPr>
            <a:lvl2pPr marL="1474225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2pPr>
            <a:lvl3pPr marL="2948448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3pPr>
            <a:lvl4pPr marL="4422674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4pPr>
            <a:lvl5pPr marL="5896899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5pPr>
            <a:lvl6pPr marL="7371122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6pPr>
            <a:lvl7pPr marL="8845348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7pPr>
            <a:lvl8pPr marL="10319573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8pPr>
            <a:lvl9pPr marL="11793798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EAE8B6-BB81-4DAD-974E-73E05E9DE8F3}" type="datetime1">
              <a:rPr lang="en-US" altLang="en-US"/>
              <a:pPr>
                <a:defRPr/>
              </a:pPr>
              <a:t>6/19/2019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6E1E93-EA9B-40DB-9678-E6AFF779B7A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40599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30845" y="14335768"/>
            <a:ext cx="94442281" cy="40553641"/>
          </a:xfrm>
        </p:spPr>
        <p:txBody>
          <a:bodyPr/>
          <a:lstStyle>
            <a:lvl1pPr>
              <a:defRPr sz="9000"/>
            </a:lvl1pPr>
            <a:lvl2pPr>
              <a:defRPr sz="78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704645" y="14335768"/>
            <a:ext cx="94442281" cy="40553641"/>
          </a:xfrm>
        </p:spPr>
        <p:txBody>
          <a:bodyPr/>
          <a:lstStyle>
            <a:lvl1pPr>
              <a:defRPr sz="9000"/>
            </a:lvl1pPr>
            <a:lvl2pPr>
              <a:defRPr sz="78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72DE39-29E4-48D8-AE28-A867120F4696}" type="datetime1">
              <a:rPr lang="en-US" altLang="en-US"/>
              <a:pPr>
                <a:defRPr/>
              </a:pPr>
              <a:t>6/19/2019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D414B5-7DC3-4C99-BD9B-BA526C2FEE1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101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40320" y="409896"/>
            <a:ext cx="28128685" cy="2169159"/>
          </a:xfrm>
        </p:spPr>
        <p:txBody>
          <a:bodyPr>
            <a:noAutofit/>
          </a:bodyPr>
          <a:lstStyle>
            <a:lvl1pPr>
              <a:defRPr sz="4400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005" y="3135090"/>
            <a:ext cx="13700761" cy="18200914"/>
          </a:xfrm>
        </p:spPr>
        <p:txBody>
          <a:bodyPr>
            <a:normAutofit/>
          </a:bodyPr>
          <a:lstStyle>
            <a:lvl1pPr marL="410256" indent="-410256">
              <a:buNone/>
              <a:defRPr sz="2900">
                <a:latin typeface="Arial"/>
                <a:cs typeface="Arial"/>
              </a:defRPr>
            </a:lvl1pPr>
            <a:lvl2pPr marL="793247" indent="-655629">
              <a:buFont typeface="Wingdings" charset="2"/>
              <a:buChar char="Ø"/>
              <a:defRPr sz="2300">
                <a:latin typeface="Arial"/>
                <a:cs typeface="Arial"/>
              </a:defRPr>
            </a:lvl2pPr>
            <a:lvl3pPr marL="929565" indent="-546573">
              <a:defRPr sz="1900">
                <a:latin typeface="Arial"/>
                <a:cs typeface="Arial"/>
              </a:defRPr>
            </a:lvl3pPr>
            <a:lvl4pPr marL="1202201" indent="-655629">
              <a:defRPr sz="1600">
                <a:latin typeface="Arial"/>
                <a:cs typeface="Arial"/>
              </a:defRPr>
            </a:lvl4pPr>
            <a:lvl5pPr marL="1448875" indent="-1448875">
              <a:defRPr sz="23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10"/>
          </p:nvPr>
        </p:nvSpPr>
        <p:spPr>
          <a:xfrm>
            <a:off x="14980925" y="3135090"/>
            <a:ext cx="13700761" cy="18200914"/>
          </a:xfrm>
        </p:spPr>
        <p:txBody>
          <a:bodyPr>
            <a:normAutofit/>
          </a:bodyPr>
          <a:lstStyle>
            <a:lvl1pPr marL="410256" indent="-410256">
              <a:buNone/>
              <a:defRPr sz="2900">
                <a:latin typeface="Arial"/>
                <a:cs typeface="Arial"/>
              </a:defRPr>
            </a:lvl1pPr>
            <a:lvl2pPr marL="793247" indent="-655629">
              <a:buFont typeface="Wingdings" charset="2"/>
              <a:buChar char="Ø"/>
              <a:defRPr sz="2300">
                <a:latin typeface="Arial"/>
                <a:cs typeface="Arial"/>
              </a:defRPr>
            </a:lvl2pPr>
            <a:lvl3pPr marL="929565" indent="-546573">
              <a:defRPr sz="1900">
                <a:latin typeface="Arial"/>
                <a:cs typeface="Arial"/>
              </a:defRPr>
            </a:lvl3pPr>
            <a:lvl4pPr marL="1202201" indent="-655629">
              <a:defRPr sz="1600">
                <a:latin typeface="Arial"/>
                <a:cs typeface="Arial"/>
              </a:defRPr>
            </a:lvl4pPr>
            <a:lvl5pPr marL="1448875" indent="-1448875">
              <a:defRPr sz="23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1"/>
          </p:nvPr>
        </p:nvSpPr>
        <p:spPr>
          <a:xfrm>
            <a:off x="29580845" y="3135090"/>
            <a:ext cx="13700761" cy="18200914"/>
          </a:xfrm>
        </p:spPr>
        <p:txBody>
          <a:bodyPr>
            <a:normAutofit/>
          </a:bodyPr>
          <a:lstStyle>
            <a:lvl1pPr marL="410256" indent="-410256">
              <a:buNone/>
              <a:defRPr sz="2900">
                <a:latin typeface="Arial"/>
                <a:cs typeface="Arial"/>
              </a:defRPr>
            </a:lvl1pPr>
            <a:lvl2pPr marL="793247" indent="-655629">
              <a:buFont typeface="Wingdings" charset="2"/>
              <a:buChar char="Ø"/>
              <a:defRPr sz="2300">
                <a:latin typeface="Arial"/>
                <a:cs typeface="Arial"/>
              </a:defRPr>
            </a:lvl2pPr>
            <a:lvl3pPr marL="929565" indent="-546573">
              <a:defRPr sz="1900">
                <a:latin typeface="Arial"/>
                <a:cs typeface="Arial"/>
              </a:defRPr>
            </a:lvl3pPr>
            <a:lvl4pPr marL="1202201" indent="-655629">
              <a:defRPr sz="1600">
                <a:latin typeface="Arial"/>
                <a:cs typeface="Arial"/>
              </a:defRPr>
            </a:lvl4pPr>
            <a:lvl5pPr marL="1448875" indent="-1448875">
              <a:defRPr sz="23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0CF5DD-FA94-A748-91FD-5520EED9C1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5941809" y="661153"/>
            <a:ext cx="7339797" cy="1666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959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5B3A07-A7CE-40D3-A410-EDF9A4B1C01F}" type="datetime1">
              <a:rPr lang="en-US" altLang="en-US"/>
              <a:pPr>
                <a:defRPr/>
              </a:pPr>
              <a:t>6/19/2019</a:t>
            </a:fld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FFC319-7D79-44E8-8922-263723B620C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4199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D03833-CE8C-4F8B-95CB-3A9B6255852C}" type="datetime1">
              <a:rPr lang="en-US" altLang="en-US"/>
              <a:pPr>
                <a:defRPr/>
              </a:pPr>
              <a:t>6/19/2019</a:t>
            </a:fld>
            <a:endParaRPr lang="en-US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0319E6-A96F-404B-A526-EF4A8ECEB68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17521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9" y="873760"/>
            <a:ext cx="14439903" cy="3718560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4" y="873766"/>
            <a:ext cx="24536400" cy="18729961"/>
          </a:xfrm>
        </p:spPr>
        <p:txBody>
          <a:bodyPr/>
          <a:lstStyle>
            <a:lvl1pPr>
              <a:defRPr sz="10200"/>
            </a:lvl1pPr>
            <a:lvl2pPr>
              <a:defRPr sz="9000"/>
            </a:lvl2pPr>
            <a:lvl3pPr>
              <a:defRPr sz="78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9" y="4592326"/>
            <a:ext cx="14439903" cy="15011401"/>
          </a:xfrm>
        </p:spPr>
        <p:txBody>
          <a:bodyPr/>
          <a:lstStyle>
            <a:lvl1pPr marL="0" indent="0">
              <a:buNone/>
              <a:defRPr sz="4500"/>
            </a:lvl1pPr>
            <a:lvl2pPr marL="1474225" indent="0">
              <a:buNone/>
              <a:defRPr sz="3900"/>
            </a:lvl2pPr>
            <a:lvl3pPr marL="2948448" indent="0">
              <a:buNone/>
              <a:defRPr sz="3100"/>
            </a:lvl3pPr>
            <a:lvl4pPr marL="4422674" indent="0">
              <a:buNone/>
              <a:defRPr sz="2800"/>
            </a:lvl4pPr>
            <a:lvl5pPr marL="5896899" indent="0">
              <a:buNone/>
              <a:defRPr sz="2800"/>
            </a:lvl5pPr>
            <a:lvl6pPr marL="7371122" indent="0">
              <a:buNone/>
              <a:defRPr sz="2800"/>
            </a:lvl6pPr>
            <a:lvl7pPr marL="8845348" indent="0">
              <a:buNone/>
              <a:defRPr sz="2800"/>
            </a:lvl7pPr>
            <a:lvl8pPr marL="10319573" indent="0">
              <a:buNone/>
              <a:defRPr sz="2800"/>
            </a:lvl8pPr>
            <a:lvl9pPr marL="11793798" indent="0">
              <a:buNone/>
              <a:defRPr sz="2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2521F4-F525-4A00-B403-8BBE24F546DB}" type="datetime1">
              <a:rPr lang="en-US" altLang="en-US"/>
              <a:pPr>
                <a:defRPr/>
              </a:pPr>
              <a:t>6/19/2019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30ABBB-E03B-4760-8313-C632A5074D4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9981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15361927"/>
            <a:ext cx="26334720" cy="1813561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1960880"/>
            <a:ext cx="26334720" cy="13167360"/>
          </a:xfrm>
        </p:spPr>
        <p:txBody>
          <a:bodyPr rtlCol="0">
            <a:normAutofit/>
          </a:bodyPr>
          <a:lstStyle>
            <a:lvl1pPr marL="0" indent="0">
              <a:buNone/>
              <a:defRPr sz="10200"/>
            </a:lvl1pPr>
            <a:lvl2pPr marL="1474225" indent="0">
              <a:buNone/>
              <a:defRPr sz="9000"/>
            </a:lvl2pPr>
            <a:lvl3pPr marL="2948448" indent="0">
              <a:buNone/>
              <a:defRPr sz="7800"/>
            </a:lvl3pPr>
            <a:lvl4pPr marL="4422674" indent="0">
              <a:buNone/>
              <a:defRPr sz="6500"/>
            </a:lvl4pPr>
            <a:lvl5pPr marL="5896899" indent="0">
              <a:buNone/>
              <a:defRPr sz="6500"/>
            </a:lvl5pPr>
            <a:lvl6pPr marL="7371122" indent="0">
              <a:buNone/>
              <a:defRPr sz="6500"/>
            </a:lvl6pPr>
            <a:lvl7pPr marL="8845348" indent="0">
              <a:buNone/>
              <a:defRPr sz="6500"/>
            </a:lvl7pPr>
            <a:lvl8pPr marL="10319573" indent="0">
              <a:buNone/>
              <a:defRPr sz="6500"/>
            </a:lvl8pPr>
            <a:lvl9pPr marL="11793798" indent="0">
              <a:buNone/>
              <a:defRPr sz="6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17175488"/>
            <a:ext cx="26334720" cy="2575559"/>
          </a:xfrm>
        </p:spPr>
        <p:txBody>
          <a:bodyPr/>
          <a:lstStyle>
            <a:lvl1pPr marL="0" indent="0">
              <a:buNone/>
              <a:defRPr sz="4500"/>
            </a:lvl1pPr>
            <a:lvl2pPr marL="1474225" indent="0">
              <a:buNone/>
              <a:defRPr sz="3900"/>
            </a:lvl2pPr>
            <a:lvl3pPr marL="2948448" indent="0">
              <a:buNone/>
              <a:defRPr sz="3100"/>
            </a:lvl3pPr>
            <a:lvl4pPr marL="4422674" indent="0">
              <a:buNone/>
              <a:defRPr sz="2800"/>
            </a:lvl4pPr>
            <a:lvl5pPr marL="5896899" indent="0">
              <a:buNone/>
              <a:defRPr sz="2800"/>
            </a:lvl5pPr>
            <a:lvl6pPr marL="7371122" indent="0">
              <a:buNone/>
              <a:defRPr sz="2800"/>
            </a:lvl6pPr>
            <a:lvl7pPr marL="8845348" indent="0">
              <a:buNone/>
              <a:defRPr sz="2800"/>
            </a:lvl7pPr>
            <a:lvl8pPr marL="10319573" indent="0">
              <a:buNone/>
              <a:defRPr sz="2800"/>
            </a:lvl8pPr>
            <a:lvl9pPr marL="11793798" indent="0">
              <a:buNone/>
              <a:defRPr sz="2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4C5E88-DBB1-4C27-97E1-27BF91625C96}" type="datetime1">
              <a:rPr lang="en-US" altLang="en-US"/>
              <a:pPr>
                <a:defRPr/>
              </a:pPr>
              <a:t>6/19/2019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84C0B4-399A-4C53-B10F-4E796F22629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343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195209" y="877957"/>
            <a:ext cx="39500783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94846" tIns="147423" rIns="294846" bIns="14742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195209" y="5120309"/>
            <a:ext cx="39500783" cy="144829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94846" tIns="147423" rIns="294846" bIns="14742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5209" y="20340432"/>
            <a:ext cx="10239983" cy="1167847"/>
          </a:xfrm>
          <a:prstGeom prst="rect">
            <a:avLst/>
          </a:prstGeom>
        </p:spPr>
        <p:txBody>
          <a:bodyPr vert="horz" wrap="square" lIns="294846" tIns="147423" rIns="294846" bIns="147423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3900" smtClean="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AF4DFF81-4150-4EF7-986D-DD3916DBAD54}" type="datetime1">
              <a:rPr lang="en-US" altLang="en-US"/>
              <a:pPr>
                <a:defRPr/>
              </a:pPr>
              <a:t>6/19/2019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809" y="20340432"/>
            <a:ext cx="13897583" cy="1167847"/>
          </a:xfrm>
          <a:prstGeom prst="rect">
            <a:avLst/>
          </a:prstGeom>
        </p:spPr>
        <p:txBody>
          <a:bodyPr vert="horz" wrap="square" lIns="294846" tIns="147423" rIns="294846" bIns="147423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3900">
                <a:solidFill>
                  <a:srgbClr val="898989"/>
                </a:solidFill>
                <a:latin typeface="Calibri" pitchFamily="-108" charset="0"/>
                <a:ea typeface="ＭＳ Ｐゴシック" pitchFamily="-108" charset="-128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6009" y="20340432"/>
            <a:ext cx="10239983" cy="1167847"/>
          </a:xfrm>
          <a:prstGeom prst="rect">
            <a:avLst/>
          </a:prstGeom>
        </p:spPr>
        <p:txBody>
          <a:bodyPr vert="horz" wrap="square" lIns="294846" tIns="147423" rIns="294846" bIns="147423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3900" smtClean="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815B8E12-0DAA-404C-B30F-EC94537DB44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15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</p:sldLayoutIdLst>
  <p:txStyles>
    <p:titleStyle>
      <a:lvl1pPr algn="ctr" defTabSz="1471613" rtl="0" eaLnBrk="0" fontAlgn="base" hangingPunct="0">
        <a:spcBef>
          <a:spcPct val="0"/>
        </a:spcBef>
        <a:spcAft>
          <a:spcPct val="0"/>
        </a:spcAft>
        <a:defRPr sz="141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-128"/>
        </a:defRPr>
      </a:lvl1pPr>
      <a:lvl2pPr algn="ctr" defTabSz="1471613" rtl="0" eaLnBrk="0" fontAlgn="base" hangingPunct="0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2pPr>
      <a:lvl3pPr algn="ctr" defTabSz="1471613" rtl="0" eaLnBrk="0" fontAlgn="base" hangingPunct="0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3pPr>
      <a:lvl4pPr algn="ctr" defTabSz="1471613" rtl="0" eaLnBrk="0" fontAlgn="base" hangingPunct="0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4pPr>
      <a:lvl5pPr algn="ctr" defTabSz="1471613" rtl="0" eaLnBrk="0" fontAlgn="base" hangingPunct="0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5pPr>
      <a:lvl6pPr marL="373903" algn="ctr" defTabSz="1473542" rtl="0" fontAlgn="base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747805" algn="ctr" defTabSz="1473542" rtl="0" fontAlgn="base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121708" algn="ctr" defTabSz="1473542" rtl="0" fontAlgn="base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495611" algn="ctr" defTabSz="1473542" rtl="0" fontAlgn="base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1101725" indent="-110172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0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-128"/>
        </a:defRPr>
      </a:lvl1pPr>
      <a:lvl2pPr marL="2392363" indent="-91757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9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3681413" indent="-73342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7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5157788" indent="-73342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65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6629400" indent="-73342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65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8108236" indent="-737112" algn="l" defTabSz="1474225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9582462" indent="-737112" algn="l" defTabSz="1474225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11056684" indent="-737112" algn="l" defTabSz="1474225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12530909" indent="-737112" algn="l" defTabSz="1474225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1pPr>
      <a:lvl2pPr marL="1474225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2pPr>
      <a:lvl3pPr marL="2948448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3pPr>
      <a:lvl4pPr marL="4422674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4pPr>
      <a:lvl5pPr marL="5896899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5pPr>
      <a:lvl6pPr marL="7371122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6pPr>
      <a:lvl7pPr marL="8845348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7pPr>
      <a:lvl8pPr marL="10319573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8pPr>
      <a:lvl9pPr marL="11793798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jpeg"/><Relationship Id="rId18" Type="http://schemas.openxmlformats.org/officeDocument/2006/relationships/image" Target="../media/image16.png"/><Relationship Id="rId26" Type="http://schemas.openxmlformats.org/officeDocument/2006/relationships/image" Target="../media/image23.png"/><Relationship Id="rId3" Type="http://schemas.openxmlformats.org/officeDocument/2006/relationships/image" Target="../media/image2.png"/><Relationship Id="rId21" Type="http://schemas.openxmlformats.org/officeDocument/2006/relationships/image" Target="../media/image19.png"/><Relationship Id="rId7" Type="http://schemas.openxmlformats.org/officeDocument/2006/relationships/image" Target="../media/image5.png"/><Relationship Id="rId12" Type="http://schemas.openxmlformats.org/officeDocument/2006/relationships/image" Target="../media/image10.jpeg"/><Relationship Id="rId17" Type="http://schemas.openxmlformats.org/officeDocument/2006/relationships/image" Target="../media/image15.png"/><Relationship Id="rId25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11" Type="http://schemas.openxmlformats.org/officeDocument/2006/relationships/image" Target="../media/image9.jpeg"/><Relationship Id="rId24" Type="http://schemas.openxmlformats.org/officeDocument/2006/relationships/hyperlink" Target="https://github.com/wonheeML/mtl-ssl" TargetMode="External"/><Relationship Id="rId5" Type="http://schemas.openxmlformats.org/officeDocument/2006/relationships/image" Target="../media/image3.jpe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microsoft.com/office/2007/relationships/hdphoto" Target="../media/hdphoto1.wdp"/><Relationship Id="rId9" Type="http://schemas.openxmlformats.org/officeDocument/2006/relationships/image" Target="../media/image7.png"/><Relationship Id="rId14" Type="http://schemas.openxmlformats.org/officeDocument/2006/relationships/image" Target="../media/image12.jpeg"/><Relationship Id="rId22" Type="http://schemas.openxmlformats.org/officeDocument/2006/relationships/image" Target="../media/image20.png"/><Relationship Id="rId27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3"/>
          <p:cNvSpPr>
            <a:spLocks noGrp="1"/>
          </p:cNvSpPr>
          <p:nvPr>
            <p:ph type="title"/>
          </p:nvPr>
        </p:nvSpPr>
        <p:spPr>
          <a:xfrm>
            <a:off x="1" y="604839"/>
            <a:ext cx="43052999" cy="2078037"/>
          </a:xfrm>
        </p:spPr>
        <p:txBody>
          <a:bodyPr/>
          <a:lstStyle/>
          <a:p>
            <a:r>
              <a:rPr lang="en-US" altLang="en-US" sz="5400" b="1" dirty="0">
                <a:latin typeface="Arial" panose="020B0604020202020204" pitchFamily="34" charset="0"/>
                <a:cs typeface="Arial" panose="020B0604020202020204" pitchFamily="34" charset="0"/>
              </a:rPr>
              <a:t>Multi-task Self-supervised Object Detection via Recycling of Bounding Box Annotations</a:t>
            </a:r>
            <a:r>
              <a:rPr lang="en-US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altLang="en-US" sz="5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en-US" sz="54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altLang="en-US" sz="54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그림 3">
            <a:extLst>
              <a:ext uri="{FF2B5EF4-FFF2-40B4-BE49-F238E27FC236}">
                <a16:creationId xmlns:a16="http://schemas.microsoft.com/office/drawing/2014/main" id="{23B308E2-9FD3-974C-9513-F07DBA58343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53" r="9077"/>
          <a:stretch/>
        </p:blipFill>
        <p:spPr>
          <a:xfrm>
            <a:off x="655849" y="-456817"/>
            <a:ext cx="6386438" cy="3276217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F71820A5-47D4-1B48-8704-ABA1B1829457}"/>
              </a:ext>
            </a:extLst>
          </p:cNvPr>
          <p:cNvGrpSpPr/>
          <p:nvPr/>
        </p:nvGrpSpPr>
        <p:grpSpPr>
          <a:xfrm>
            <a:off x="12725401" y="1371600"/>
            <a:ext cx="18892356" cy="1262708"/>
            <a:chOff x="12010695" y="1371600"/>
            <a:chExt cx="20533954" cy="126270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5FD89CF-22C5-8B4D-BC74-9D4CD35669E3}"/>
                </a:ext>
              </a:extLst>
            </p:cNvPr>
            <p:cNvSpPr txBox="1"/>
            <p:nvPr/>
          </p:nvSpPr>
          <p:spPr>
            <a:xfrm>
              <a:off x="19895449" y="1371600"/>
              <a:ext cx="4764446" cy="12618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R" sz="4400" b="1" dirty="0" err="1" smtClean="0">
                  <a:latin typeface="Arial" charset="0"/>
                  <a:ea typeface="Arial" charset="0"/>
                  <a:cs typeface="Arial" charset="0"/>
                </a:rPr>
                <a:t>Joonil</a:t>
              </a:r>
              <a:r>
                <a:rPr kumimoji="1" lang="en-US" altLang="ko-KR" sz="4400" b="1" dirty="0" smtClean="0">
                  <a:latin typeface="Arial" charset="0"/>
                  <a:ea typeface="Arial" charset="0"/>
                  <a:cs typeface="Arial" charset="0"/>
                </a:rPr>
                <a:t> Na</a:t>
              </a:r>
              <a:endParaRPr kumimoji="1" lang="en-US" altLang="ko-KR" sz="4400" b="1" dirty="0">
                <a:latin typeface="Arial" charset="0"/>
                <a:ea typeface="Arial" charset="0"/>
                <a:cs typeface="Arial" charset="0"/>
              </a:endParaRPr>
            </a:p>
            <a:p>
              <a:pPr algn="ctr"/>
              <a:r>
                <a:rPr kumimoji="1" lang="en-US" altLang="ko-KR" sz="3200" dirty="0">
                  <a:latin typeface="Arial" charset="0"/>
                  <a:ea typeface="Arial" charset="0"/>
                  <a:cs typeface="Arial" charset="0"/>
                </a:rPr>
                <a:t>Seoul National University</a:t>
              </a:r>
              <a:endParaRPr kumimoji="1" lang="ko-KR" altLang="en-US" sz="32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4F63727-8344-E049-B579-DD3F4D7623B4}"/>
                </a:ext>
              </a:extLst>
            </p:cNvPr>
            <p:cNvSpPr txBox="1"/>
            <p:nvPr/>
          </p:nvSpPr>
          <p:spPr>
            <a:xfrm>
              <a:off x="12010695" y="1371600"/>
              <a:ext cx="4764446" cy="12618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R" sz="4400" b="1" dirty="0" err="1" smtClean="0">
                  <a:latin typeface="Arial" charset="0"/>
                  <a:ea typeface="Arial" charset="0"/>
                  <a:cs typeface="Arial" charset="0"/>
                </a:rPr>
                <a:t>Wonhee</a:t>
              </a:r>
              <a:r>
                <a:rPr kumimoji="1" lang="en-US" altLang="ko-KR" sz="4400" b="1" dirty="0" smtClean="0"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kumimoji="1" lang="en-US" altLang="ko-KR" sz="4400" b="1" dirty="0">
                  <a:latin typeface="Arial" charset="0"/>
                  <a:ea typeface="Arial" charset="0"/>
                  <a:cs typeface="Arial" charset="0"/>
                </a:rPr>
                <a:t>Lee</a:t>
              </a:r>
            </a:p>
            <a:p>
              <a:pPr algn="ctr"/>
              <a:r>
                <a:rPr kumimoji="1" lang="en-US" altLang="ko-KR" sz="3200" dirty="0">
                  <a:latin typeface="Arial" charset="0"/>
                  <a:ea typeface="Arial" charset="0"/>
                  <a:cs typeface="Arial" charset="0"/>
                </a:rPr>
                <a:t>Seoul National University</a:t>
              </a:r>
              <a:endParaRPr kumimoji="1" lang="ko-KR" altLang="en-US" sz="32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60BE76C-9E1B-BE48-ACA2-5E25170B0BA9}"/>
                </a:ext>
              </a:extLst>
            </p:cNvPr>
            <p:cNvSpPr txBox="1"/>
            <p:nvPr/>
          </p:nvSpPr>
          <p:spPr>
            <a:xfrm>
              <a:off x="27780203" y="1372424"/>
              <a:ext cx="4764446" cy="12618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R" sz="4400" b="1" dirty="0" err="1">
                  <a:latin typeface="Arial" charset="0"/>
                  <a:ea typeface="Arial" charset="0"/>
                  <a:cs typeface="Arial" charset="0"/>
                </a:rPr>
                <a:t>Gunhee</a:t>
              </a:r>
              <a:r>
                <a:rPr kumimoji="1" lang="en-US" altLang="ko-KR" sz="4400" b="1" dirty="0">
                  <a:latin typeface="Arial" charset="0"/>
                  <a:ea typeface="Arial" charset="0"/>
                  <a:cs typeface="Arial" charset="0"/>
                </a:rPr>
                <a:t> Kim</a:t>
              </a:r>
            </a:p>
            <a:p>
              <a:pPr algn="ctr"/>
              <a:r>
                <a:rPr kumimoji="1" lang="en-US" altLang="ko-KR" sz="3200" dirty="0">
                  <a:latin typeface="Arial" charset="0"/>
                  <a:ea typeface="Arial" charset="0"/>
                  <a:cs typeface="Arial" charset="0"/>
                </a:rPr>
                <a:t>Seoul National University</a:t>
              </a:r>
              <a:endParaRPr kumimoji="1" lang="ko-KR" altLang="en-US" sz="320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21" name="Rectangle 5">
            <a:extLst>
              <a:ext uri="{FF2B5EF4-FFF2-40B4-BE49-F238E27FC236}">
                <a16:creationId xmlns:a16="http://schemas.microsoft.com/office/drawing/2014/main" id="{51EBAC4A-5528-EE4E-9B21-F8BCEF3829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034" y="2964950"/>
            <a:ext cx="13752000" cy="10027421"/>
          </a:xfrm>
          <a:prstGeom prst="rect">
            <a:avLst/>
          </a:prstGeom>
          <a:noFill/>
          <a:ln w="57150" cmpd="sng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" name="Rectangle 5">
            <a:extLst>
              <a:ext uri="{FF2B5EF4-FFF2-40B4-BE49-F238E27FC236}">
                <a16:creationId xmlns:a16="http://schemas.microsoft.com/office/drawing/2014/main" id="{51EBAC4A-5528-EE4E-9B21-F8BCEF3829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24566" y="2969447"/>
            <a:ext cx="15087600" cy="8226160"/>
          </a:xfrm>
          <a:prstGeom prst="rect">
            <a:avLst/>
          </a:prstGeom>
          <a:noFill/>
          <a:ln w="57150" cmpd="sng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" name="Rectangle 5">
            <a:extLst>
              <a:ext uri="{FF2B5EF4-FFF2-40B4-BE49-F238E27FC236}">
                <a16:creationId xmlns:a16="http://schemas.microsoft.com/office/drawing/2014/main" id="{51EBAC4A-5528-EE4E-9B21-F8BCEF3829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01800" y="2980117"/>
            <a:ext cx="13752000" cy="9516684"/>
          </a:xfrm>
          <a:prstGeom prst="rect">
            <a:avLst/>
          </a:prstGeom>
          <a:noFill/>
          <a:ln w="57150" cmpd="sng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A78F8A1-E992-104F-A41C-27BDD5F3E33E}"/>
              </a:ext>
            </a:extLst>
          </p:cNvPr>
          <p:cNvSpPr txBox="1"/>
          <p:nvPr/>
        </p:nvSpPr>
        <p:spPr>
          <a:xfrm>
            <a:off x="378000" y="2966400"/>
            <a:ext cx="6942137" cy="822515"/>
          </a:xfrm>
          <a:prstGeom prst="rect">
            <a:avLst/>
          </a:prstGeom>
          <a:noFill/>
          <a:ln w="28575" cmpd="sng">
            <a:noFill/>
          </a:ln>
        </p:spPr>
        <p:txBody>
          <a:bodyPr wrap="square" lIns="252000" tIns="144000" rIns="0" bIns="0" rtlCol="0" anchor="ctr">
            <a:spAutoFit/>
          </a:bodyPr>
          <a:lstStyle/>
          <a:p>
            <a:r>
              <a:rPr lang="en-US" sz="4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Objective</a:t>
            </a:r>
            <a:endParaRPr lang="en-US" sz="4400" b="1" dirty="0">
              <a:solidFill>
                <a:srgbClr val="C0504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ectangle 5">
            <a:extLst>
              <a:ext uri="{FF2B5EF4-FFF2-40B4-BE49-F238E27FC236}">
                <a16:creationId xmlns:a16="http://schemas.microsoft.com/office/drawing/2014/main" id="{51EBAC4A-5528-EE4E-9B21-F8BCEF3829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8000" y="13258799"/>
            <a:ext cx="13752000" cy="8338087"/>
          </a:xfrm>
          <a:prstGeom prst="rect">
            <a:avLst/>
          </a:prstGeom>
          <a:noFill/>
          <a:ln w="57150" cmpd="sng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A78F8A1-E992-104F-A41C-27BDD5F3E33E}"/>
              </a:ext>
            </a:extLst>
          </p:cNvPr>
          <p:cNvSpPr txBox="1"/>
          <p:nvPr/>
        </p:nvSpPr>
        <p:spPr>
          <a:xfrm>
            <a:off x="378000" y="13258800"/>
            <a:ext cx="6942137" cy="822515"/>
          </a:xfrm>
          <a:prstGeom prst="rect">
            <a:avLst/>
          </a:prstGeom>
          <a:noFill/>
          <a:ln w="28575" cmpd="sng">
            <a:noFill/>
          </a:ln>
        </p:spPr>
        <p:txBody>
          <a:bodyPr wrap="square" lIns="252000" tIns="144000" rIns="0" bIns="0" rtlCol="0" anchor="ctr">
            <a:spAutoFit/>
          </a:bodyPr>
          <a:lstStyle/>
          <a:p>
            <a:r>
              <a:rPr lang="en-US" sz="4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Our Idea</a:t>
            </a:r>
            <a:endParaRPr lang="en-US" sz="4400" b="1" dirty="0">
              <a:solidFill>
                <a:srgbClr val="C0504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A78F8A1-E992-104F-A41C-27BDD5F3E33E}"/>
              </a:ext>
            </a:extLst>
          </p:cNvPr>
          <p:cNvSpPr txBox="1"/>
          <p:nvPr/>
        </p:nvSpPr>
        <p:spPr>
          <a:xfrm>
            <a:off x="14401800" y="2980800"/>
            <a:ext cx="13563599" cy="822515"/>
          </a:xfrm>
          <a:prstGeom prst="rect">
            <a:avLst/>
          </a:prstGeom>
          <a:noFill/>
          <a:ln w="28575" cmpd="sng">
            <a:noFill/>
          </a:ln>
        </p:spPr>
        <p:txBody>
          <a:bodyPr wrap="square" lIns="252000" tIns="144000" rIns="0" bIns="0" rtlCol="0" anchor="ctr">
            <a:spAutoFit/>
          </a:bodyPr>
          <a:lstStyle/>
          <a:p>
            <a:r>
              <a:rPr lang="en-US" sz="4400" b="1" dirty="0">
                <a:cs typeface="Arial" panose="020B0604020202020204" pitchFamily="34" charset="0"/>
              </a:rPr>
              <a:t>Three Auxiliary </a:t>
            </a:r>
            <a:r>
              <a:rPr lang="en-US" sz="4400" b="1" dirty="0" smtClean="0">
                <a:cs typeface="Arial" panose="020B0604020202020204" pitchFamily="34" charset="0"/>
              </a:rPr>
              <a:t>Tasks</a:t>
            </a:r>
            <a:endParaRPr lang="en-US" sz="4400" b="1" dirty="0">
              <a:solidFill>
                <a:srgbClr val="C0504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A78F8A1-E992-104F-A41C-27BDD5F3E33E}"/>
              </a:ext>
            </a:extLst>
          </p:cNvPr>
          <p:cNvSpPr txBox="1"/>
          <p:nvPr/>
        </p:nvSpPr>
        <p:spPr>
          <a:xfrm>
            <a:off x="28425600" y="2970000"/>
            <a:ext cx="13027200" cy="822515"/>
          </a:xfrm>
          <a:prstGeom prst="rect">
            <a:avLst/>
          </a:prstGeom>
          <a:noFill/>
          <a:ln w="28575" cmpd="sng">
            <a:noFill/>
          </a:ln>
        </p:spPr>
        <p:txBody>
          <a:bodyPr wrap="square" lIns="252000" tIns="144000" rIns="0" bIns="0" rtlCol="0" anchor="ctr">
            <a:spAutoFit/>
          </a:bodyPr>
          <a:lstStyle/>
          <a:p>
            <a:r>
              <a:rPr lang="en-US" sz="4400" b="1" dirty="0" smtClean="0">
                <a:cs typeface="Arial" panose="020B0604020202020204" pitchFamily="34" charset="0"/>
              </a:rPr>
              <a:t>Refinement via Context Information</a:t>
            </a:r>
            <a:endParaRPr lang="en-US" sz="4400" b="1" dirty="0">
              <a:solidFill>
                <a:srgbClr val="C0504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ctangle 5">
            <a:extLst>
              <a:ext uri="{FF2B5EF4-FFF2-40B4-BE49-F238E27FC236}">
                <a16:creationId xmlns:a16="http://schemas.microsoft.com/office/drawing/2014/main" id="{51EBAC4A-5528-EE4E-9B21-F8BCEF3829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24566" y="11444400"/>
            <a:ext cx="15087600" cy="10132966"/>
          </a:xfrm>
          <a:prstGeom prst="rect">
            <a:avLst/>
          </a:prstGeom>
          <a:noFill/>
          <a:ln w="57150" cmpd="sng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A78F8A1-E992-104F-A41C-27BDD5F3E33E}"/>
              </a:ext>
            </a:extLst>
          </p:cNvPr>
          <p:cNvSpPr txBox="1"/>
          <p:nvPr/>
        </p:nvSpPr>
        <p:spPr>
          <a:xfrm>
            <a:off x="28425600" y="11445685"/>
            <a:ext cx="7975543" cy="822515"/>
          </a:xfrm>
          <a:prstGeom prst="rect">
            <a:avLst/>
          </a:prstGeom>
          <a:noFill/>
          <a:ln w="28575" cmpd="sng">
            <a:noFill/>
          </a:ln>
        </p:spPr>
        <p:txBody>
          <a:bodyPr wrap="square" lIns="252000" tIns="144000" rIns="0" bIns="0" rtlCol="0" anchor="ctr">
            <a:spAutoFit/>
          </a:bodyPr>
          <a:lstStyle/>
          <a:p>
            <a:r>
              <a:rPr lang="en-US" sz="4400" b="1" dirty="0" smtClean="0">
                <a:cs typeface="Arial" panose="020B0604020202020204" pitchFamily="34" charset="0"/>
              </a:rPr>
              <a:t>Results of Object Detection</a:t>
            </a:r>
            <a:endParaRPr lang="en-US" sz="4400" b="1" dirty="0">
              <a:solidFill>
                <a:srgbClr val="C0504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378000" y="3849469"/>
            <a:ext cx="11991007" cy="646331"/>
          </a:xfrm>
          <a:prstGeom prst="rect">
            <a:avLst/>
          </a:prstGeom>
        </p:spPr>
        <p:txBody>
          <a:bodyPr wrap="none" lIns="252000">
            <a:spAutoFit/>
          </a:bodyPr>
          <a:lstStyle/>
          <a:p>
            <a:r>
              <a:rPr lang="en-US" altLang="ko-KR" sz="3600" dirty="0">
                <a:ea typeface="LG PC" panose="02030504000101010101" pitchFamily="18" charset="-127"/>
                <a:cs typeface="Arial" panose="020B0604020202020204" pitchFamily="34" charset="0"/>
              </a:rPr>
              <a:t>I</a:t>
            </a:r>
            <a:r>
              <a:rPr lang="ko-KR" altLang="en-US" sz="3600" dirty="0" err="1" smtClean="0">
                <a:ea typeface="LG PC" panose="02030504000101010101" pitchFamily="18" charset="-127"/>
                <a:cs typeface="Arial" panose="020B0604020202020204" pitchFamily="34" charset="0"/>
              </a:rPr>
              <a:t>mprove</a:t>
            </a:r>
            <a:r>
              <a:rPr lang="ko-KR" altLang="en-US" sz="3600" dirty="0" smtClean="0">
                <a:ea typeface="LG PC" panose="0203050400010101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3600" dirty="0" smtClean="0">
                <a:ea typeface="LG PC" panose="02030504000101010101" pitchFamily="18" charset="-127"/>
                <a:cs typeface="Arial" panose="020B0604020202020204" pitchFamily="34" charset="0"/>
              </a:rPr>
              <a:t>the o</a:t>
            </a:r>
            <a:r>
              <a:rPr lang="ko-KR" altLang="en-US" sz="3600" dirty="0" err="1" smtClean="0">
                <a:ea typeface="LG PC" panose="02030504000101010101" pitchFamily="18" charset="-127"/>
                <a:cs typeface="Arial" panose="020B0604020202020204" pitchFamily="34" charset="0"/>
              </a:rPr>
              <a:t>bject</a:t>
            </a:r>
            <a:r>
              <a:rPr lang="ko-KR" altLang="en-US" sz="3600" dirty="0" smtClean="0">
                <a:ea typeface="LG PC" panose="0203050400010101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3600" dirty="0" smtClean="0">
                <a:ea typeface="LG PC" panose="02030504000101010101" pitchFamily="18" charset="-127"/>
                <a:cs typeface="Arial" panose="020B0604020202020204" pitchFamily="34" charset="0"/>
              </a:rPr>
              <a:t>d</a:t>
            </a:r>
            <a:r>
              <a:rPr lang="ko-KR" altLang="en-US" sz="3600" dirty="0" err="1" smtClean="0">
                <a:ea typeface="LG PC" panose="02030504000101010101" pitchFamily="18" charset="-127"/>
                <a:cs typeface="Arial" panose="020B0604020202020204" pitchFamily="34" charset="0"/>
              </a:rPr>
              <a:t>etection</a:t>
            </a:r>
            <a:r>
              <a:rPr lang="ko-KR" altLang="en-US" sz="3600" dirty="0" smtClean="0">
                <a:ea typeface="LG PC" panose="0203050400010101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3600" dirty="0" smtClean="0">
                <a:ea typeface="LG PC" panose="02030504000101010101" pitchFamily="18" charset="-127"/>
                <a:cs typeface="Arial" panose="020B0604020202020204" pitchFamily="34" charset="0"/>
              </a:rPr>
              <a:t>accuracy</a:t>
            </a:r>
            <a:r>
              <a:rPr lang="ko-KR" altLang="en-US" sz="3600" dirty="0" smtClean="0">
                <a:ea typeface="LG PC" panose="0203050400010101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3600" dirty="0" smtClean="0">
                <a:ea typeface="LG PC" panose="02030504000101010101" pitchFamily="18" charset="-127"/>
                <a:cs typeface="Arial" panose="020B0604020202020204" pitchFamily="34" charset="0"/>
              </a:rPr>
              <a:t>using three ideas:</a:t>
            </a:r>
            <a:endParaRPr lang="ko-KR" altLang="en-US" sz="3600" dirty="0">
              <a:ea typeface="LG PC" panose="02030504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4097" name="직사각형 4096"/>
          <p:cNvSpPr/>
          <p:nvPr/>
        </p:nvSpPr>
        <p:spPr>
          <a:xfrm>
            <a:off x="14706600" y="3886200"/>
            <a:ext cx="13030200" cy="4647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ko-KR" altLang="en-US" sz="3600" dirty="0" err="1">
                <a:cs typeface="Arial" panose="020B0604020202020204" pitchFamily="34" charset="0"/>
              </a:rPr>
              <a:t>Multi-object</a:t>
            </a:r>
            <a:r>
              <a:rPr lang="ko-KR" altLang="en-US" sz="3600" dirty="0">
                <a:cs typeface="Arial" panose="020B0604020202020204" pitchFamily="34" charset="0"/>
              </a:rPr>
              <a:t> </a:t>
            </a:r>
            <a:r>
              <a:rPr lang="ko-KR" altLang="en-US" sz="3600" dirty="0" err="1" smtClean="0">
                <a:cs typeface="Arial" panose="020B0604020202020204" pitchFamily="34" charset="0"/>
              </a:rPr>
              <a:t>labeling</a:t>
            </a:r>
            <a:endParaRPr lang="ko-KR" altLang="en-US" sz="3600" dirty="0"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endParaRPr lang="en-US" altLang="ko-KR" sz="3600" dirty="0" smtClean="0"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endParaRPr lang="en-US" altLang="ko-KR" sz="3600" dirty="0" smtClean="0"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endParaRPr lang="en-US" altLang="ko-KR" sz="3600" dirty="0"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ko-KR" altLang="en-US" sz="3600" dirty="0" err="1" smtClean="0">
                <a:cs typeface="Arial" panose="020B0604020202020204" pitchFamily="34" charset="0"/>
              </a:rPr>
              <a:t>Closeness</a:t>
            </a:r>
            <a:r>
              <a:rPr lang="ko-KR" altLang="en-US" sz="3600" dirty="0" smtClean="0">
                <a:cs typeface="Arial" panose="020B0604020202020204" pitchFamily="34" charset="0"/>
              </a:rPr>
              <a:t> </a:t>
            </a:r>
            <a:r>
              <a:rPr lang="ko-KR" altLang="en-US" sz="3600" dirty="0" err="1">
                <a:cs typeface="Arial" panose="020B0604020202020204" pitchFamily="34" charset="0"/>
              </a:rPr>
              <a:t>labeling</a:t>
            </a:r>
            <a:endParaRPr lang="ko-KR" altLang="en-US" sz="3600" dirty="0"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endParaRPr lang="en-US" altLang="ko-KR" sz="4000" dirty="0" smtClean="0"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endParaRPr lang="en-US" altLang="ko-KR" sz="4000" dirty="0" smtClean="0">
              <a:cs typeface="Arial" panose="020B0604020202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ko-KR" altLang="en-US" sz="3600" dirty="0" err="1" smtClean="0">
                <a:cs typeface="Arial" panose="020B0604020202020204" pitchFamily="34" charset="0"/>
              </a:rPr>
              <a:t>Foreground</a:t>
            </a:r>
            <a:r>
              <a:rPr lang="ko-KR" altLang="en-US" sz="3600" dirty="0" smtClean="0">
                <a:cs typeface="Arial" panose="020B0604020202020204" pitchFamily="34" charset="0"/>
              </a:rPr>
              <a:t> </a:t>
            </a:r>
            <a:r>
              <a:rPr lang="ko-KR" altLang="en-US" sz="3600" dirty="0" err="1">
                <a:cs typeface="Arial" panose="020B0604020202020204" pitchFamily="34" charset="0"/>
              </a:rPr>
              <a:t>labeling</a:t>
            </a:r>
            <a:endParaRPr lang="ko-KR" altLang="en-US" sz="3600" dirty="0">
              <a:cs typeface="Arial" panose="020B0604020202020204" pitchFamily="34" charset="0"/>
            </a:endParaRPr>
          </a:p>
        </p:txBody>
      </p:sp>
      <p:graphicFrame>
        <p:nvGraphicFramePr>
          <p:cNvPr id="4101" name="표 410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8405280"/>
              </p:ext>
            </p:extLst>
          </p:nvPr>
        </p:nvGraphicFramePr>
        <p:xfrm>
          <a:off x="30573449" y="13030200"/>
          <a:ext cx="11598338" cy="2908036"/>
        </p:xfrm>
        <a:graphic>
          <a:graphicData uri="http://schemas.openxmlformats.org/drawingml/2006/table">
            <a:tbl>
              <a:tblPr/>
              <a:tblGrid>
                <a:gridCol w="2002806">
                  <a:extLst>
                    <a:ext uri="{9D8B030D-6E8A-4147-A177-3AD203B41FA5}">
                      <a16:colId xmlns:a16="http://schemas.microsoft.com/office/drawing/2014/main" val="1968083986"/>
                    </a:ext>
                  </a:extLst>
                </a:gridCol>
                <a:gridCol w="3407758">
                  <a:extLst>
                    <a:ext uri="{9D8B030D-6E8A-4147-A177-3AD203B41FA5}">
                      <a16:colId xmlns:a16="http://schemas.microsoft.com/office/drawing/2014/main" val="1649878041"/>
                    </a:ext>
                  </a:extLst>
                </a:gridCol>
                <a:gridCol w="1524523">
                  <a:extLst>
                    <a:ext uri="{9D8B030D-6E8A-4147-A177-3AD203B41FA5}">
                      <a16:colId xmlns:a16="http://schemas.microsoft.com/office/drawing/2014/main" val="2442437257"/>
                    </a:ext>
                  </a:extLst>
                </a:gridCol>
                <a:gridCol w="1554417">
                  <a:extLst>
                    <a:ext uri="{9D8B030D-6E8A-4147-A177-3AD203B41FA5}">
                      <a16:colId xmlns:a16="http://schemas.microsoft.com/office/drawing/2014/main" val="283423373"/>
                    </a:ext>
                  </a:extLst>
                </a:gridCol>
                <a:gridCol w="1554417">
                  <a:extLst>
                    <a:ext uri="{9D8B030D-6E8A-4147-A177-3AD203B41FA5}">
                      <a16:colId xmlns:a16="http://schemas.microsoft.com/office/drawing/2014/main" val="3190643521"/>
                    </a:ext>
                  </a:extLst>
                </a:gridCol>
                <a:gridCol w="1554417">
                  <a:extLst>
                    <a:ext uri="{9D8B030D-6E8A-4147-A177-3AD203B41FA5}">
                      <a16:colId xmlns:a16="http://schemas.microsoft.com/office/drawing/2014/main" val="618366837"/>
                    </a:ext>
                  </a:extLst>
                </a:gridCol>
              </a:tblGrid>
              <a:tr h="49408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Dataset</a:t>
                      </a:r>
                    </a:p>
                  </a:txBody>
                  <a:tcPr marL="14946" marR="14946" marT="1494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Backbone</a:t>
                      </a:r>
                    </a:p>
                  </a:txBody>
                  <a:tcPr marL="14946" marR="14946" marT="1494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Detector</a:t>
                      </a:r>
                    </a:p>
                  </a:txBody>
                  <a:tcPr marL="14946" marR="14946" marT="14946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Baseline</a:t>
                      </a:r>
                    </a:p>
                  </a:txBody>
                  <a:tcPr marL="14946" marR="14946" marT="1494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Ours</a:t>
                      </a:r>
                    </a:p>
                  </a:txBody>
                  <a:tcPr marL="14946" marR="14946" marT="14946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Δ</a:t>
                      </a:r>
                      <a:r>
                        <a:rPr lang="en-US" sz="28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mAP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946" marR="14946" marT="1494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8475108"/>
                  </a:ext>
                </a:extLst>
              </a:tr>
              <a:tr h="49408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VOC 2012</a:t>
                      </a:r>
                    </a:p>
                  </a:txBody>
                  <a:tcPr marL="14946" marR="14946" marT="14946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ResNet101</a:t>
                      </a:r>
                    </a:p>
                  </a:txBody>
                  <a:tcPr marL="14946" marR="14946" marT="14946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FRCNN</a:t>
                      </a:r>
                    </a:p>
                  </a:txBody>
                  <a:tcPr marL="14946" marR="14946" marT="14946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75.3</a:t>
                      </a:r>
                    </a:p>
                  </a:txBody>
                  <a:tcPr marL="14946" marR="14946" marT="1494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77.5</a:t>
                      </a:r>
                    </a:p>
                  </a:txBody>
                  <a:tcPr marL="14946" marR="14946" marT="14946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b="1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2.2↑</a:t>
                      </a:r>
                    </a:p>
                  </a:txBody>
                  <a:tcPr marL="14946" marR="14946" marT="1494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4445352"/>
                  </a:ext>
                </a:extLst>
              </a:tr>
              <a:tr h="4799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VOC 2012</a:t>
                      </a:r>
                    </a:p>
                  </a:txBody>
                  <a:tcPr marL="14946" marR="14946" marT="1494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ResNet101</a:t>
                      </a:r>
                    </a:p>
                  </a:txBody>
                  <a:tcPr marL="14946" marR="14946" marT="1494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R-FCN</a:t>
                      </a:r>
                    </a:p>
                  </a:txBody>
                  <a:tcPr marL="14946" marR="14946" marT="14946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72.1</a:t>
                      </a:r>
                    </a:p>
                  </a:txBody>
                  <a:tcPr marL="14946" marR="14946" marT="1494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73.9</a:t>
                      </a:r>
                    </a:p>
                  </a:txBody>
                  <a:tcPr marL="14946" marR="14946" marT="14946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b="1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1.8↑</a:t>
                      </a:r>
                    </a:p>
                  </a:txBody>
                  <a:tcPr marL="14946" marR="14946" marT="1494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4453586"/>
                  </a:ext>
                </a:extLst>
              </a:tr>
              <a:tr h="4799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VOC 2012</a:t>
                      </a:r>
                    </a:p>
                  </a:txBody>
                  <a:tcPr marL="14946" marR="14946" marT="1494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MobileNet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946" marR="14946" marT="1494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FRCNN</a:t>
                      </a:r>
                    </a:p>
                  </a:txBody>
                  <a:tcPr marL="14946" marR="14946" marT="14946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62.0</a:t>
                      </a:r>
                      <a:endParaRPr lang="en-US" altLang="ko-KR" sz="2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946" marR="14946" marT="1494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64.4</a:t>
                      </a:r>
                    </a:p>
                  </a:txBody>
                  <a:tcPr marL="14946" marR="14946" marT="14946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b="1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2.4↑</a:t>
                      </a:r>
                    </a:p>
                  </a:txBody>
                  <a:tcPr marL="14946" marR="14946" marT="1494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9536377"/>
                  </a:ext>
                </a:extLst>
              </a:tr>
              <a:tr h="4799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VOC 2012</a:t>
                      </a:r>
                    </a:p>
                  </a:txBody>
                  <a:tcPr marL="14946" marR="14946" marT="1494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Inception-ResNet-v2</a:t>
                      </a:r>
                    </a:p>
                  </a:txBody>
                  <a:tcPr marL="14946" marR="14946" marT="1494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FRCNN</a:t>
                      </a:r>
                    </a:p>
                  </a:txBody>
                  <a:tcPr marL="14946" marR="14946" marT="14946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78.2</a:t>
                      </a:r>
                    </a:p>
                  </a:txBody>
                  <a:tcPr marL="14946" marR="14946" marT="1494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80.0</a:t>
                      </a:r>
                      <a:endParaRPr lang="en-US" altLang="ko-KR" sz="2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946" marR="14946" marT="14946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b="1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1.8↑</a:t>
                      </a:r>
                    </a:p>
                  </a:txBody>
                  <a:tcPr marL="14946" marR="14946" marT="1494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6565793"/>
                  </a:ext>
                </a:extLst>
              </a:tr>
              <a:tr h="4799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COCO 2017</a:t>
                      </a:r>
                    </a:p>
                  </a:txBody>
                  <a:tcPr marL="14946" marR="14946" marT="1494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ResNet101</a:t>
                      </a:r>
                    </a:p>
                  </a:txBody>
                  <a:tcPr marL="14946" marR="14946" marT="1494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FRCNN</a:t>
                      </a:r>
                    </a:p>
                  </a:txBody>
                  <a:tcPr marL="14946" marR="14946" marT="14946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32.8</a:t>
                      </a:r>
                    </a:p>
                  </a:txBody>
                  <a:tcPr marL="14946" marR="14946" marT="1494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34.7</a:t>
                      </a:r>
                    </a:p>
                  </a:txBody>
                  <a:tcPr marL="14946" marR="14946" marT="14946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800" b="1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1.9↑</a:t>
                      </a:r>
                    </a:p>
                  </a:txBody>
                  <a:tcPr marL="14946" marR="14946" marT="1494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1905515"/>
                  </a:ext>
                </a:extLst>
              </a:tr>
            </a:tbl>
          </a:graphicData>
        </a:graphic>
      </p:graphicFrame>
      <p:grpSp>
        <p:nvGrpSpPr>
          <p:cNvPr id="4107" name="그룹 4106"/>
          <p:cNvGrpSpPr/>
          <p:nvPr/>
        </p:nvGrpSpPr>
        <p:grpSpPr>
          <a:xfrm>
            <a:off x="28558800" y="16714800"/>
            <a:ext cx="14825250" cy="4773600"/>
            <a:chOff x="28558800" y="14047200"/>
            <a:chExt cx="14825250" cy="4773600"/>
          </a:xfrm>
        </p:grpSpPr>
        <p:pic>
          <p:nvPicPr>
            <p:cNvPr id="550" name="그림 549">
              <a:extLst>
                <a:ext uri="{FF2B5EF4-FFF2-40B4-BE49-F238E27FC236}">
                  <a16:creationId xmlns:a16="http://schemas.microsoft.com/office/drawing/2014/main" id="{292131FF-7AAF-EE46-97E0-6C210A909AB8}"/>
                </a:ext>
              </a:extLst>
            </p:cNvPr>
            <p:cNvPicPr>
              <a:picLocks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8559788" y="16743600"/>
              <a:ext cx="3053400" cy="2032776"/>
            </a:xfrm>
            <a:prstGeom prst="rect">
              <a:avLst/>
            </a:prstGeom>
          </p:spPr>
        </p:pic>
        <p:pic>
          <p:nvPicPr>
            <p:cNvPr id="551" name="그림 550">
              <a:extLst>
                <a:ext uri="{FF2B5EF4-FFF2-40B4-BE49-F238E27FC236}">
                  <a16:creationId xmlns:a16="http://schemas.microsoft.com/office/drawing/2014/main" id="{18158ADC-131E-8049-ABC6-89521647B877}"/>
                </a:ext>
              </a:extLst>
            </p:cNvPr>
            <p:cNvPicPr>
              <a:picLocks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8558800" y="14515200"/>
              <a:ext cx="3053400" cy="2032776"/>
            </a:xfrm>
            <a:prstGeom prst="rect">
              <a:avLst/>
            </a:prstGeom>
          </p:spPr>
        </p:pic>
        <p:pic>
          <p:nvPicPr>
            <p:cNvPr id="552" name="그림 551">
              <a:extLst>
                <a:ext uri="{FF2B5EF4-FFF2-40B4-BE49-F238E27FC236}">
                  <a16:creationId xmlns:a16="http://schemas.microsoft.com/office/drawing/2014/main" id="{527DF674-93AA-1D46-9722-7609965836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1699917" y="16743600"/>
              <a:ext cx="3053526" cy="2032776"/>
            </a:xfrm>
            <a:prstGeom prst="rect">
              <a:avLst/>
            </a:prstGeom>
          </p:spPr>
        </p:pic>
        <p:pic>
          <p:nvPicPr>
            <p:cNvPr id="553" name="그림 552">
              <a:extLst>
                <a:ext uri="{FF2B5EF4-FFF2-40B4-BE49-F238E27FC236}">
                  <a16:creationId xmlns:a16="http://schemas.microsoft.com/office/drawing/2014/main" id="{7C8AEAA3-5D20-124A-8386-960C0BE43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1699917" y="14515200"/>
              <a:ext cx="3053526" cy="2032776"/>
            </a:xfrm>
            <a:prstGeom prst="rect">
              <a:avLst/>
            </a:prstGeom>
          </p:spPr>
        </p:pic>
        <p:sp>
          <p:nvSpPr>
            <p:cNvPr id="4105" name="직사각형 4104"/>
            <p:cNvSpPr/>
            <p:nvPr/>
          </p:nvSpPr>
          <p:spPr>
            <a:xfrm>
              <a:off x="29171814" y="14047200"/>
              <a:ext cx="182934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400" dirty="0" smtClean="0">
                  <a:cs typeface="Arial" panose="020B0604020202020204" pitchFamily="34" charset="0"/>
                </a:rPr>
                <a:t>Background</a:t>
              </a:r>
              <a:endParaRPr lang="ko-KR" altLang="en-US" sz="2400" dirty="0"/>
            </a:p>
          </p:txBody>
        </p:sp>
        <p:sp>
          <p:nvSpPr>
            <p:cNvPr id="555" name="직사각형 554"/>
            <p:cNvSpPr/>
            <p:nvPr/>
          </p:nvSpPr>
          <p:spPr>
            <a:xfrm>
              <a:off x="32105424" y="14047200"/>
              <a:ext cx="223971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400" dirty="0" smtClean="0">
                  <a:cs typeface="Arial" panose="020B0604020202020204" pitchFamily="34" charset="0"/>
                </a:rPr>
                <a:t>False Negative</a:t>
              </a:r>
              <a:endParaRPr lang="ko-KR" altLang="en-US" sz="2400" dirty="0"/>
            </a:p>
          </p:txBody>
        </p:sp>
        <p:pic>
          <p:nvPicPr>
            <p:cNvPr id="556" name="그림 555">
              <a:extLst>
                <a:ext uri="{FF2B5EF4-FFF2-40B4-BE49-F238E27FC236}">
                  <a16:creationId xmlns:a16="http://schemas.microsoft.com/office/drawing/2014/main" id="{F7955918-35FC-EA4A-BC1C-84B6BFB69C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4825408" y="16743600"/>
              <a:ext cx="2528609" cy="2034000"/>
            </a:xfrm>
            <a:prstGeom prst="rect">
              <a:avLst/>
            </a:prstGeom>
          </p:spPr>
        </p:pic>
        <p:pic>
          <p:nvPicPr>
            <p:cNvPr id="557" name="그림 556">
              <a:extLst>
                <a:ext uri="{FF2B5EF4-FFF2-40B4-BE49-F238E27FC236}">
                  <a16:creationId xmlns:a16="http://schemas.microsoft.com/office/drawing/2014/main" id="{0EDD7AD0-E398-8A49-9006-EF2EDD35FB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4825408" y="14515200"/>
              <a:ext cx="2528609" cy="2034000"/>
            </a:xfrm>
            <a:prstGeom prst="rect">
              <a:avLst/>
            </a:prstGeom>
          </p:spPr>
        </p:pic>
        <p:sp>
          <p:nvSpPr>
            <p:cNvPr id="558" name="직사각형 557"/>
            <p:cNvSpPr/>
            <p:nvPr/>
          </p:nvSpPr>
          <p:spPr>
            <a:xfrm>
              <a:off x="35183053" y="14047200"/>
              <a:ext cx="181331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400" dirty="0" smtClean="0">
                  <a:cs typeface="Arial" panose="020B0604020202020204" pitchFamily="34" charset="0"/>
                </a:rPr>
                <a:t>Localization</a:t>
              </a:r>
              <a:endParaRPr lang="ko-KR" altLang="en-US" sz="2400" dirty="0"/>
            </a:p>
          </p:txBody>
        </p:sp>
        <p:pic>
          <p:nvPicPr>
            <p:cNvPr id="559" name="그림 558">
              <a:extLst>
                <a:ext uri="{FF2B5EF4-FFF2-40B4-BE49-F238E27FC236}">
                  <a16:creationId xmlns:a16="http://schemas.microsoft.com/office/drawing/2014/main" id="{261897D5-1BF4-414F-86E1-7537F69992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421262" y="16743600"/>
              <a:ext cx="2847600" cy="2034000"/>
            </a:xfrm>
            <a:prstGeom prst="rect">
              <a:avLst/>
            </a:prstGeom>
          </p:spPr>
        </p:pic>
        <p:pic>
          <p:nvPicPr>
            <p:cNvPr id="560" name="그림 559">
              <a:extLst>
                <a:ext uri="{FF2B5EF4-FFF2-40B4-BE49-F238E27FC236}">
                  <a16:creationId xmlns:a16="http://schemas.microsoft.com/office/drawing/2014/main" id="{47BF43D3-2162-5E44-84CC-3F0165D5D4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421262" y="14515200"/>
              <a:ext cx="2847600" cy="2034000"/>
            </a:xfrm>
            <a:prstGeom prst="rect">
              <a:avLst/>
            </a:prstGeom>
          </p:spPr>
        </p:pic>
        <p:sp>
          <p:nvSpPr>
            <p:cNvPr id="561" name="직사각형 560"/>
            <p:cNvSpPr/>
            <p:nvPr/>
          </p:nvSpPr>
          <p:spPr>
            <a:xfrm>
              <a:off x="37844627" y="14047200"/>
              <a:ext cx="200086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400" dirty="0" smtClean="0">
                  <a:cs typeface="Arial" panose="020B0604020202020204" pitchFamily="34" charset="0"/>
                </a:rPr>
                <a:t>Classification</a:t>
              </a:r>
              <a:endParaRPr lang="ko-KR" altLang="en-US" sz="2400" dirty="0"/>
            </a:p>
          </p:txBody>
        </p:sp>
        <p:pic>
          <p:nvPicPr>
            <p:cNvPr id="562" name="그림 561">
              <a:extLst>
                <a:ext uri="{FF2B5EF4-FFF2-40B4-BE49-F238E27FC236}">
                  <a16:creationId xmlns:a16="http://schemas.microsoft.com/office/drawing/2014/main" id="{7F6D141A-3F38-7E48-A6F1-98AD94D808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0348979" y="16743600"/>
              <a:ext cx="3035071" cy="2034000"/>
            </a:xfrm>
            <a:prstGeom prst="rect">
              <a:avLst/>
            </a:prstGeom>
          </p:spPr>
        </p:pic>
        <p:pic>
          <p:nvPicPr>
            <p:cNvPr id="563" name="그림 562">
              <a:extLst>
                <a:ext uri="{FF2B5EF4-FFF2-40B4-BE49-F238E27FC236}">
                  <a16:creationId xmlns:a16="http://schemas.microsoft.com/office/drawing/2014/main" id="{2B7150B2-9CE8-4649-A173-7738649ABC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0348979" y="14515200"/>
              <a:ext cx="3035071" cy="2034000"/>
            </a:xfrm>
            <a:prstGeom prst="rect">
              <a:avLst/>
            </a:prstGeom>
          </p:spPr>
        </p:pic>
        <p:sp>
          <p:nvSpPr>
            <p:cNvPr id="564" name="직사각형 563"/>
            <p:cNvSpPr/>
            <p:nvPr/>
          </p:nvSpPr>
          <p:spPr>
            <a:xfrm>
              <a:off x="40908559" y="14047200"/>
              <a:ext cx="191590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400" dirty="0" smtClean="0">
                  <a:cs typeface="Arial" panose="020B0604020202020204" pitchFamily="34" charset="0"/>
                </a:rPr>
                <a:t>Redundancy</a:t>
              </a:r>
            </a:p>
          </p:txBody>
        </p:sp>
        <p:sp>
          <p:nvSpPr>
            <p:cNvPr id="4106" name="직사각형 4105"/>
            <p:cNvSpPr/>
            <p:nvPr/>
          </p:nvSpPr>
          <p:spPr>
            <a:xfrm>
              <a:off x="31617757" y="14248800"/>
              <a:ext cx="72000" cy="4572000"/>
            </a:xfrm>
            <a:prstGeom prst="rect">
              <a:avLst/>
            </a:prstGeom>
            <a:noFill/>
            <a:ln w="6350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6" name="직사각형 565"/>
            <p:cNvSpPr/>
            <p:nvPr/>
          </p:nvSpPr>
          <p:spPr>
            <a:xfrm>
              <a:off x="34753408" y="14248800"/>
              <a:ext cx="72000" cy="4572000"/>
            </a:xfrm>
            <a:prstGeom prst="rect">
              <a:avLst/>
            </a:prstGeom>
            <a:noFill/>
            <a:ln w="6350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7" name="직사각형 566"/>
            <p:cNvSpPr/>
            <p:nvPr/>
          </p:nvSpPr>
          <p:spPr>
            <a:xfrm>
              <a:off x="37349262" y="14248800"/>
              <a:ext cx="72000" cy="4572000"/>
            </a:xfrm>
            <a:prstGeom prst="rect">
              <a:avLst/>
            </a:prstGeom>
            <a:noFill/>
            <a:ln w="6350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8" name="직사각형 567"/>
            <p:cNvSpPr/>
            <p:nvPr/>
          </p:nvSpPr>
          <p:spPr>
            <a:xfrm>
              <a:off x="40268862" y="14248800"/>
              <a:ext cx="72000" cy="4572000"/>
            </a:xfrm>
            <a:prstGeom prst="rect">
              <a:avLst/>
            </a:prstGeom>
            <a:noFill/>
            <a:ln w="6350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533401" y="14180182"/>
            <a:ext cx="13411199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dirty="0" smtClean="0">
                <a:cs typeface="Arial" panose="020B0604020202020204" pitchFamily="34" charset="0"/>
              </a:rPr>
              <a:t>Start from the conventional detection setting with </a:t>
            </a:r>
            <a:r>
              <a:rPr lang="en-US" altLang="ko-KR" sz="3200" dirty="0" err="1" smtClean="0">
                <a:cs typeface="Arial" panose="020B0604020202020204" pitchFamily="34" charset="0"/>
              </a:rPr>
              <a:t>BBox</a:t>
            </a:r>
            <a:r>
              <a:rPr lang="en-US" altLang="ko-KR" sz="3200" dirty="0" smtClean="0">
                <a:cs typeface="Arial" panose="020B0604020202020204" pitchFamily="34" charset="0"/>
              </a:rPr>
              <a:t> annotations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dirty="0" smtClean="0">
                <a:cs typeface="Arial" panose="020B0604020202020204" pitchFamily="34" charset="0"/>
              </a:rPr>
              <a:t>Propose three </a:t>
            </a:r>
            <a:r>
              <a:rPr lang="en-US" altLang="ko-KR" sz="3200" dirty="0">
                <a:cs typeface="Arial" panose="020B0604020202020204" pitchFamily="34" charset="0"/>
              </a:rPr>
              <a:t>auxiliary tasks that </a:t>
            </a:r>
            <a:r>
              <a:rPr lang="en-US" altLang="ko-KR" sz="3200" dirty="0" smtClean="0">
                <a:cs typeface="Arial" panose="020B0604020202020204" pitchFamily="34" charset="0"/>
              </a:rPr>
              <a:t>self-train </a:t>
            </a:r>
            <a:r>
              <a:rPr lang="en-US" altLang="ko-KR" sz="3200" dirty="0">
                <a:cs typeface="Arial" panose="020B0604020202020204" pitchFamily="34" charset="0"/>
              </a:rPr>
              <a:t>by creating </a:t>
            </a:r>
            <a:r>
              <a:rPr lang="en-US" altLang="ko-KR" sz="3200" dirty="0" smtClean="0">
                <a:cs typeface="Arial" panose="020B0604020202020204" pitchFamily="34" charset="0"/>
              </a:rPr>
              <a:t>their own labels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dirty="0" smtClean="0">
                <a:cs typeface="Arial" panose="020B0604020202020204" pitchFamily="34" charset="0"/>
              </a:rPr>
              <a:t>Train main and auxiliary tasks jointly for cooperative feature learning</a:t>
            </a:r>
            <a:endParaRPr lang="en-US" altLang="ko-KR" sz="3200" dirty="0"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dirty="0" smtClean="0">
                <a:cs typeface="Arial" panose="020B0604020202020204" pitchFamily="34" charset="0"/>
              </a:rPr>
              <a:t>Refine the classification result using auxiliary task outputs</a:t>
            </a:r>
          </a:p>
        </p:txBody>
      </p:sp>
      <p:sp>
        <p:nvSpPr>
          <p:cNvPr id="66" name="직사각형 65"/>
          <p:cNvSpPr/>
          <p:nvPr/>
        </p:nvSpPr>
        <p:spPr>
          <a:xfrm>
            <a:off x="15099169" y="4495800"/>
            <a:ext cx="1286623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200" dirty="0" smtClean="0">
                <a:cs typeface="Arial" panose="020B0604020202020204" pitchFamily="34" charset="0"/>
              </a:rPr>
              <a:t>A soft </a:t>
            </a:r>
            <a:r>
              <a:rPr lang="en-US" altLang="ko-KR" sz="3200" dirty="0">
                <a:cs typeface="Arial" panose="020B0604020202020204" pitchFamily="34" charset="0"/>
              </a:rPr>
              <a:t>label of a random window </a:t>
            </a:r>
            <a:r>
              <a:rPr lang="en-US" altLang="ko-KR" sz="3200" dirty="0" smtClean="0">
                <a:cs typeface="Arial" panose="020B0604020202020204" pitchFamily="34" charset="0"/>
              </a:rPr>
              <a:t>according to the portion of </a:t>
            </a:r>
            <a:r>
              <a:rPr lang="en-US" altLang="ko-KR" sz="3200" dirty="0">
                <a:cs typeface="Arial" panose="020B0604020202020204" pitchFamily="34" charset="0"/>
              </a:rPr>
              <a:t>area </a:t>
            </a:r>
            <a:r>
              <a:rPr lang="en-US" altLang="ko-KR" sz="3200" dirty="0" smtClean="0">
                <a:cs typeface="Arial" panose="020B0604020202020204" pitchFamily="34" charset="0"/>
              </a:rPr>
              <a:t> for each class within it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200" dirty="0">
                <a:cs typeface="Arial" panose="020B0604020202020204" pitchFamily="34" charset="0"/>
              </a:rPr>
              <a:t>B</a:t>
            </a:r>
            <a:r>
              <a:rPr lang="en-US" altLang="ko-KR" sz="3200" dirty="0" smtClean="0">
                <a:cs typeface="Arial" panose="020B0604020202020204" pitchFamily="34" charset="0"/>
              </a:rPr>
              <a:t>enefit: </a:t>
            </a:r>
            <a:r>
              <a:rPr lang="en-US" altLang="ko-KR" sz="3200" dirty="0">
                <a:cs typeface="Arial" panose="020B0604020202020204" pitchFamily="34" charset="0"/>
              </a:rPr>
              <a:t>c</a:t>
            </a:r>
            <a:r>
              <a:rPr lang="en-US" altLang="ko-KR" sz="3200" dirty="0" smtClean="0">
                <a:cs typeface="Arial" panose="020B0604020202020204" pitchFamily="34" charset="0"/>
              </a:rPr>
              <a:t>onsider </a:t>
            </a:r>
            <a:r>
              <a:rPr lang="en-US" altLang="ko-KR" sz="3200" dirty="0">
                <a:cs typeface="Arial" panose="020B0604020202020204" pitchFamily="34" charset="0"/>
              </a:rPr>
              <a:t>surrounding context </a:t>
            </a:r>
            <a:r>
              <a:rPr lang="en-US" altLang="ko-KR" sz="3200" dirty="0" smtClean="0">
                <a:cs typeface="Arial" panose="020B0604020202020204" pitchFamily="34" charset="0"/>
              </a:rPr>
              <a:t>information together</a:t>
            </a:r>
          </a:p>
        </p:txBody>
      </p:sp>
      <p:sp>
        <p:nvSpPr>
          <p:cNvPr id="67" name="직사각형 66"/>
          <p:cNvSpPr/>
          <p:nvPr/>
        </p:nvSpPr>
        <p:spPr>
          <a:xfrm>
            <a:off x="15097977" y="6705600"/>
            <a:ext cx="1286742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200" dirty="0" smtClean="0">
                <a:cs typeface="Arial" panose="020B0604020202020204" pitchFamily="34" charset="0"/>
              </a:rPr>
              <a:t>A soft label of a GT box by </a:t>
            </a:r>
            <a:r>
              <a:rPr lang="en-US" altLang="ko-KR" sz="3200" dirty="0">
                <a:cs typeface="Arial" panose="020B0604020202020204" pitchFamily="34" charset="0"/>
              </a:rPr>
              <a:t>the distances </a:t>
            </a:r>
            <a:r>
              <a:rPr lang="en-US" altLang="ko-KR" sz="3200" dirty="0" smtClean="0">
                <a:cs typeface="Arial" panose="020B0604020202020204" pitchFamily="34" charset="0"/>
              </a:rPr>
              <a:t>to other nearby GT boxes</a:t>
            </a:r>
            <a:endParaRPr lang="en-US" altLang="ko-KR" sz="3200" dirty="0"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200" dirty="0" smtClean="0">
                <a:cs typeface="Arial" panose="020B0604020202020204" pitchFamily="34" charset="0"/>
              </a:rPr>
              <a:t>Benefit: predict </a:t>
            </a:r>
            <a:r>
              <a:rPr lang="en-US" altLang="ko-KR" sz="3200" dirty="0">
                <a:cs typeface="Arial" panose="020B0604020202020204" pitchFamily="34" charset="0"/>
              </a:rPr>
              <a:t>objects </a:t>
            </a:r>
            <a:r>
              <a:rPr lang="en-US" altLang="ko-KR" sz="3200" dirty="0" smtClean="0">
                <a:cs typeface="Arial" panose="020B0604020202020204" pitchFamily="34" charset="0"/>
              </a:rPr>
              <a:t>in the neighborhood</a:t>
            </a:r>
            <a:endParaRPr lang="ko-KR" altLang="en-US" sz="3200" dirty="0">
              <a:cs typeface="Arial" panose="020B0604020202020204" pitchFamily="34" charset="0"/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15097977" y="8523982"/>
            <a:ext cx="1263882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200" dirty="0">
                <a:cs typeface="Arial" panose="020B0604020202020204" pitchFamily="34" charset="0"/>
              </a:rPr>
              <a:t>A</a:t>
            </a:r>
            <a:r>
              <a:rPr lang="en-US" altLang="ko-KR" sz="3200" dirty="0" smtClean="0">
                <a:cs typeface="Arial" panose="020B0604020202020204" pitchFamily="34" charset="0"/>
              </a:rPr>
              <a:t> binary </a:t>
            </a:r>
            <a:r>
              <a:rPr lang="en-US" altLang="ko-KR" sz="3200" dirty="0">
                <a:cs typeface="Arial" panose="020B0604020202020204" pitchFamily="34" charset="0"/>
              </a:rPr>
              <a:t>mask </a:t>
            </a:r>
            <a:r>
              <a:rPr lang="en-US" altLang="ko-KR" sz="3200" dirty="0" smtClean="0">
                <a:cs typeface="Arial" panose="020B0604020202020204" pitchFamily="34" charset="0"/>
              </a:rPr>
              <a:t>for </a:t>
            </a:r>
            <a:r>
              <a:rPr lang="en-US" altLang="ko-KR" sz="3200" dirty="0">
                <a:cs typeface="Arial" panose="020B0604020202020204" pitchFamily="34" charset="0"/>
              </a:rPr>
              <a:t>foreground and background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200" dirty="0" smtClean="0">
                <a:cs typeface="Arial" panose="020B0604020202020204" pitchFamily="34" charset="0"/>
              </a:rPr>
              <a:t>Benefit: localize exact object </a:t>
            </a:r>
            <a:r>
              <a:rPr lang="en-US" altLang="ko-KR" sz="3200" dirty="0">
                <a:cs typeface="Arial" panose="020B0604020202020204" pitchFamily="34" charset="0"/>
              </a:rPr>
              <a:t>boundaries</a:t>
            </a:r>
            <a:endParaRPr lang="ko-KR" altLang="en-US" sz="3200" dirty="0">
              <a:cs typeface="Arial" panose="020B0604020202020204" pitchFamily="34" charset="0"/>
            </a:endParaRPr>
          </a:p>
        </p:txBody>
      </p:sp>
      <p:sp>
        <p:nvSpPr>
          <p:cNvPr id="80" name="직사각형 79"/>
          <p:cNvSpPr/>
          <p:nvPr/>
        </p:nvSpPr>
        <p:spPr>
          <a:xfrm>
            <a:off x="28425600" y="12307669"/>
            <a:ext cx="13196465" cy="646331"/>
          </a:xfrm>
          <a:prstGeom prst="rect">
            <a:avLst/>
          </a:prstGeom>
        </p:spPr>
        <p:txBody>
          <a:bodyPr wrap="none" lIns="252000">
            <a:spAutoFit/>
          </a:bodyPr>
          <a:lstStyle/>
          <a:p>
            <a:r>
              <a:rPr lang="en-US" altLang="ko-KR" sz="3600" dirty="0" smtClean="0">
                <a:ea typeface="LG PC" panose="02030504000101010101" pitchFamily="18" charset="-127"/>
                <a:cs typeface="Arial" panose="020B0604020202020204" pitchFamily="34" charset="0"/>
              </a:rPr>
              <a:t>Consistently </a:t>
            </a:r>
            <a:r>
              <a:rPr lang="en-US" altLang="ko-KR" sz="3600" dirty="0">
                <a:ea typeface="LG PC" panose="02030504000101010101" pitchFamily="18" charset="-127"/>
                <a:cs typeface="Arial" panose="020B0604020202020204" pitchFamily="34" charset="0"/>
              </a:rPr>
              <a:t>enhance the </a:t>
            </a:r>
            <a:r>
              <a:rPr lang="en-US" altLang="ko-KR" sz="3600" dirty="0" smtClean="0">
                <a:ea typeface="LG PC" panose="02030504000101010101" pitchFamily="18" charset="-127"/>
                <a:cs typeface="Arial" panose="020B0604020202020204" pitchFamily="34" charset="0"/>
              </a:rPr>
              <a:t>performance </a:t>
            </a:r>
            <a:r>
              <a:rPr lang="en-US" altLang="ko-KR" sz="3600" dirty="0">
                <a:ea typeface="LG PC" panose="02030504000101010101" pitchFamily="18" charset="-127"/>
                <a:cs typeface="Arial" panose="020B0604020202020204" pitchFamily="34" charset="0"/>
              </a:rPr>
              <a:t>in various </a:t>
            </a:r>
            <a:r>
              <a:rPr lang="en-US" altLang="ko-KR" sz="3600" dirty="0" smtClean="0">
                <a:ea typeface="LG PC" panose="02030504000101010101" pitchFamily="18" charset="-127"/>
                <a:cs typeface="Arial" panose="020B0604020202020204" pitchFamily="34" charset="0"/>
              </a:rPr>
              <a:t>combinations</a:t>
            </a:r>
            <a:endParaRPr lang="ko-KR" altLang="en-US" sz="3600" dirty="0">
              <a:ea typeface="LG PC" panose="02030504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81" name="직사각형 80"/>
          <p:cNvSpPr/>
          <p:nvPr/>
        </p:nvSpPr>
        <p:spPr>
          <a:xfrm>
            <a:off x="28425600" y="16078200"/>
            <a:ext cx="11042029" cy="646331"/>
          </a:xfrm>
          <a:prstGeom prst="rect">
            <a:avLst/>
          </a:prstGeom>
        </p:spPr>
        <p:txBody>
          <a:bodyPr wrap="none" lIns="252000">
            <a:spAutoFit/>
          </a:bodyPr>
          <a:lstStyle/>
          <a:p>
            <a:r>
              <a:rPr lang="en-US" altLang="ko-KR" sz="3600" dirty="0" smtClean="0">
                <a:ea typeface="LG PC" panose="02030504000101010101" pitchFamily="18" charset="-127"/>
                <a:cs typeface="Arial" panose="020B0604020202020204" pitchFamily="34" charset="0"/>
              </a:rPr>
              <a:t>Examples of improvement for </a:t>
            </a:r>
            <a:r>
              <a:rPr lang="en-US" altLang="ko-KR" sz="3600" dirty="0">
                <a:ea typeface="LG PC" panose="02030504000101010101" pitchFamily="18" charset="-127"/>
                <a:cs typeface="Arial" panose="020B0604020202020204" pitchFamily="34" charset="0"/>
              </a:rPr>
              <a:t>various </a:t>
            </a:r>
            <a:r>
              <a:rPr lang="en-US" altLang="ko-KR" sz="3600" dirty="0" smtClean="0">
                <a:ea typeface="LG PC" panose="02030504000101010101" pitchFamily="18" charset="-127"/>
                <a:cs typeface="Arial" panose="020B0604020202020204" pitchFamily="34" charset="0"/>
              </a:rPr>
              <a:t>types of errors</a:t>
            </a:r>
            <a:endParaRPr lang="ko-KR" altLang="en-US" sz="3600" dirty="0">
              <a:ea typeface="LG PC" panose="02030504000101010101" pitchFamily="18" charset="-127"/>
              <a:cs typeface="Arial" panose="020B0604020202020204" pitchFamily="34" charset="0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29906858" y="19083600"/>
            <a:ext cx="358147" cy="436011"/>
            <a:chOff x="29906858" y="19083508"/>
            <a:chExt cx="358147" cy="436011"/>
          </a:xfrm>
        </p:grpSpPr>
        <p:grpSp>
          <p:nvGrpSpPr>
            <p:cNvPr id="82" name="그룹 81"/>
            <p:cNvGrpSpPr/>
            <p:nvPr/>
          </p:nvGrpSpPr>
          <p:grpSpPr>
            <a:xfrm rot="5400000">
              <a:off x="29867926" y="19122440"/>
              <a:ext cx="436011" cy="358147"/>
              <a:chOff x="28803600" y="6597112"/>
              <a:chExt cx="846384" cy="695235"/>
            </a:xfrm>
          </p:grpSpPr>
          <p:cxnSp>
            <p:nvCxnSpPr>
              <p:cNvPr id="83" name="직선 연결선 82"/>
              <p:cNvCxnSpPr/>
              <p:nvPr/>
            </p:nvCxnSpPr>
            <p:spPr>
              <a:xfrm>
                <a:off x="28803600" y="6934200"/>
                <a:ext cx="846384" cy="0"/>
              </a:xfrm>
              <a:prstGeom prst="line">
                <a:avLst/>
              </a:prstGeom>
              <a:ln w="127000" cap="rnd" cmpd="sng">
                <a:solidFill>
                  <a:schemeClr val="accent2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직선 연결선 83"/>
              <p:cNvCxnSpPr/>
              <p:nvPr/>
            </p:nvCxnSpPr>
            <p:spPr>
              <a:xfrm>
                <a:off x="29337000" y="6597112"/>
                <a:ext cx="308622" cy="337088"/>
              </a:xfrm>
              <a:prstGeom prst="line">
                <a:avLst/>
              </a:prstGeom>
              <a:ln w="127000" cap="rnd" cmpd="sng">
                <a:solidFill>
                  <a:schemeClr val="accent2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직선 연결선 84"/>
              <p:cNvCxnSpPr/>
              <p:nvPr/>
            </p:nvCxnSpPr>
            <p:spPr>
              <a:xfrm flipH="1">
                <a:off x="29337000" y="6934200"/>
                <a:ext cx="312984" cy="358147"/>
              </a:xfrm>
              <a:prstGeom prst="line">
                <a:avLst/>
              </a:prstGeom>
              <a:ln w="127000" cap="rnd" cmpd="sng">
                <a:solidFill>
                  <a:schemeClr val="accent2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그룹 85"/>
            <p:cNvGrpSpPr/>
            <p:nvPr/>
          </p:nvGrpSpPr>
          <p:grpSpPr>
            <a:xfrm rot="5400000">
              <a:off x="29867926" y="19122440"/>
              <a:ext cx="436011" cy="358147"/>
              <a:chOff x="28803600" y="6597112"/>
              <a:chExt cx="846384" cy="695235"/>
            </a:xfrm>
          </p:grpSpPr>
          <p:cxnSp>
            <p:nvCxnSpPr>
              <p:cNvPr id="87" name="직선 연결선 86"/>
              <p:cNvCxnSpPr/>
              <p:nvPr/>
            </p:nvCxnSpPr>
            <p:spPr>
              <a:xfrm>
                <a:off x="28803600" y="6934200"/>
                <a:ext cx="846384" cy="0"/>
              </a:xfrm>
              <a:prstGeom prst="line">
                <a:avLst/>
              </a:prstGeom>
              <a:ln w="63500" cap="rnd" cmpd="sng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직선 연결선 87"/>
              <p:cNvCxnSpPr/>
              <p:nvPr/>
            </p:nvCxnSpPr>
            <p:spPr>
              <a:xfrm>
                <a:off x="29337000" y="6597112"/>
                <a:ext cx="308622" cy="337088"/>
              </a:xfrm>
              <a:prstGeom prst="line">
                <a:avLst/>
              </a:prstGeom>
              <a:ln w="63500" cap="rnd" cmpd="sng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직선 연결선 88"/>
              <p:cNvCxnSpPr/>
              <p:nvPr/>
            </p:nvCxnSpPr>
            <p:spPr>
              <a:xfrm flipH="1">
                <a:off x="29337000" y="6934200"/>
                <a:ext cx="312984" cy="358147"/>
              </a:xfrm>
              <a:prstGeom prst="line">
                <a:avLst/>
              </a:prstGeom>
              <a:ln w="63500" cap="rnd" cmpd="sng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1" name="그룹 90"/>
          <p:cNvGrpSpPr/>
          <p:nvPr/>
        </p:nvGrpSpPr>
        <p:grpSpPr>
          <a:xfrm>
            <a:off x="33063626" y="19083600"/>
            <a:ext cx="358147" cy="436011"/>
            <a:chOff x="29906858" y="19083508"/>
            <a:chExt cx="358147" cy="436011"/>
          </a:xfrm>
        </p:grpSpPr>
        <p:grpSp>
          <p:nvGrpSpPr>
            <p:cNvPr id="92" name="그룹 91"/>
            <p:cNvGrpSpPr/>
            <p:nvPr/>
          </p:nvGrpSpPr>
          <p:grpSpPr>
            <a:xfrm rot="5400000">
              <a:off x="29867926" y="19122440"/>
              <a:ext cx="436011" cy="358147"/>
              <a:chOff x="28803600" y="6597112"/>
              <a:chExt cx="846384" cy="695235"/>
            </a:xfrm>
          </p:grpSpPr>
          <p:cxnSp>
            <p:nvCxnSpPr>
              <p:cNvPr id="97" name="직선 연결선 96"/>
              <p:cNvCxnSpPr/>
              <p:nvPr/>
            </p:nvCxnSpPr>
            <p:spPr>
              <a:xfrm>
                <a:off x="28803600" y="6934200"/>
                <a:ext cx="846384" cy="0"/>
              </a:xfrm>
              <a:prstGeom prst="line">
                <a:avLst/>
              </a:prstGeom>
              <a:ln w="127000" cap="rnd" cmpd="sng">
                <a:solidFill>
                  <a:schemeClr val="accent2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직선 연결선 97"/>
              <p:cNvCxnSpPr/>
              <p:nvPr/>
            </p:nvCxnSpPr>
            <p:spPr>
              <a:xfrm>
                <a:off x="29337000" y="6597112"/>
                <a:ext cx="308622" cy="337088"/>
              </a:xfrm>
              <a:prstGeom prst="line">
                <a:avLst/>
              </a:prstGeom>
              <a:ln w="127000" cap="rnd" cmpd="sng">
                <a:solidFill>
                  <a:schemeClr val="accent2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직선 연결선 98"/>
              <p:cNvCxnSpPr/>
              <p:nvPr/>
            </p:nvCxnSpPr>
            <p:spPr>
              <a:xfrm flipH="1">
                <a:off x="29337000" y="6934200"/>
                <a:ext cx="312984" cy="358147"/>
              </a:xfrm>
              <a:prstGeom prst="line">
                <a:avLst/>
              </a:prstGeom>
              <a:ln w="127000" cap="rnd" cmpd="sng">
                <a:solidFill>
                  <a:schemeClr val="accent2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3" name="그룹 92"/>
            <p:cNvGrpSpPr/>
            <p:nvPr/>
          </p:nvGrpSpPr>
          <p:grpSpPr>
            <a:xfrm rot="5400000">
              <a:off x="29867926" y="19122440"/>
              <a:ext cx="436011" cy="358147"/>
              <a:chOff x="28803600" y="6597112"/>
              <a:chExt cx="846384" cy="695235"/>
            </a:xfrm>
          </p:grpSpPr>
          <p:cxnSp>
            <p:nvCxnSpPr>
              <p:cNvPr id="94" name="직선 연결선 93"/>
              <p:cNvCxnSpPr/>
              <p:nvPr/>
            </p:nvCxnSpPr>
            <p:spPr>
              <a:xfrm>
                <a:off x="28803600" y="6934200"/>
                <a:ext cx="846384" cy="0"/>
              </a:xfrm>
              <a:prstGeom prst="line">
                <a:avLst/>
              </a:prstGeom>
              <a:ln w="63500" cap="rnd" cmpd="sng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직선 연결선 94"/>
              <p:cNvCxnSpPr/>
              <p:nvPr/>
            </p:nvCxnSpPr>
            <p:spPr>
              <a:xfrm>
                <a:off x="29337000" y="6597112"/>
                <a:ext cx="308622" cy="337088"/>
              </a:xfrm>
              <a:prstGeom prst="line">
                <a:avLst/>
              </a:prstGeom>
              <a:ln w="63500" cap="rnd" cmpd="sng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직선 연결선 95"/>
              <p:cNvCxnSpPr/>
              <p:nvPr/>
            </p:nvCxnSpPr>
            <p:spPr>
              <a:xfrm flipH="1">
                <a:off x="29337000" y="6934200"/>
                <a:ext cx="312984" cy="358147"/>
              </a:xfrm>
              <a:prstGeom prst="line">
                <a:avLst/>
              </a:prstGeom>
              <a:ln w="63500" cap="rnd" cmpd="sng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0" name="그룹 99"/>
          <p:cNvGrpSpPr/>
          <p:nvPr/>
        </p:nvGrpSpPr>
        <p:grpSpPr>
          <a:xfrm>
            <a:off x="35916650" y="19083600"/>
            <a:ext cx="358147" cy="436011"/>
            <a:chOff x="29906858" y="19083508"/>
            <a:chExt cx="358147" cy="436011"/>
          </a:xfrm>
        </p:grpSpPr>
        <p:grpSp>
          <p:nvGrpSpPr>
            <p:cNvPr id="101" name="그룹 100"/>
            <p:cNvGrpSpPr/>
            <p:nvPr/>
          </p:nvGrpSpPr>
          <p:grpSpPr>
            <a:xfrm rot="5400000">
              <a:off x="29867926" y="19122440"/>
              <a:ext cx="436011" cy="358147"/>
              <a:chOff x="28803600" y="6597112"/>
              <a:chExt cx="846384" cy="695235"/>
            </a:xfrm>
          </p:grpSpPr>
          <p:cxnSp>
            <p:nvCxnSpPr>
              <p:cNvPr id="106" name="직선 연결선 105"/>
              <p:cNvCxnSpPr/>
              <p:nvPr/>
            </p:nvCxnSpPr>
            <p:spPr>
              <a:xfrm>
                <a:off x="28803600" y="6934200"/>
                <a:ext cx="846384" cy="0"/>
              </a:xfrm>
              <a:prstGeom prst="line">
                <a:avLst/>
              </a:prstGeom>
              <a:ln w="127000" cap="rnd" cmpd="sng">
                <a:solidFill>
                  <a:schemeClr val="accent2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직선 연결선 106"/>
              <p:cNvCxnSpPr/>
              <p:nvPr/>
            </p:nvCxnSpPr>
            <p:spPr>
              <a:xfrm>
                <a:off x="29337000" y="6597112"/>
                <a:ext cx="308622" cy="337088"/>
              </a:xfrm>
              <a:prstGeom prst="line">
                <a:avLst/>
              </a:prstGeom>
              <a:ln w="127000" cap="rnd" cmpd="sng">
                <a:solidFill>
                  <a:schemeClr val="accent2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직선 연결선 107"/>
              <p:cNvCxnSpPr/>
              <p:nvPr/>
            </p:nvCxnSpPr>
            <p:spPr>
              <a:xfrm flipH="1">
                <a:off x="29337000" y="6934200"/>
                <a:ext cx="312984" cy="358147"/>
              </a:xfrm>
              <a:prstGeom prst="line">
                <a:avLst/>
              </a:prstGeom>
              <a:ln w="127000" cap="rnd" cmpd="sng">
                <a:solidFill>
                  <a:schemeClr val="accent2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2" name="그룹 101"/>
            <p:cNvGrpSpPr/>
            <p:nvPr/>
          </p:nvGrpSpPr>
          <p:grpSpPr>
            <a:xfrm rot="5400000">
              <a:off x="29867926" y="19122440"/>
              <a:ext cx="436011" cy="358147"/>
              <a:chOff x="28803600" y="6597112"/>
              <a:chExt cx="846384" cy="695235"/>
            </a:xfrm>
          </p:grpSpPr>
          <p:cxnSp>
            <p:nvCxnSpPr>
              <p:cNvPr id="103" name="직선 연결선 102"/>
              <p:cNvCxnSpPr/>
              <p:nvPr/>
            </p:nvCxnSpPr>
            <p:spPr>
              <a:xfrm>
                <a:off x="28803600" y="6934200"/>
                <a:ext cx="846384" cy="0"/>
              </a:xfrm>
              <a:prstGeom prst="line">
                <a:avLst/>
              </a:prstGeom>
              <a:ln w="63500" cap="rnd" cmpd="sng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직선 연결선 103"/>
              <p:cNvCxnSpPr/>
              <p:nvPr/>
            </p:nvCxnSpPr>
            <p:spPr>
              <a:xfrm>
                <a:off x="29337000" y="6597112"/>
                <a:ext cx="308622" cy="337088"/>
              </a:xfrm>
              <a:prstGeom prst="line">
                <a:avLst/>
              </a:prstGeom>
              <a:ln w="63500" cap="rnd" cmpd="sng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직선 연결선 104"/>
              <p:cNvCxnSpPr/>
              <p:nvPr/>
            </p:nvCxnSpPr>
            <p:spPr>
              <a:xfrm flipH="1">
                <a:off x="29337000" y="6934200"/>
                <a:ext cx="312984" cy="358147"/>
              </a:xfrm>
              <a:prstGeom prst="line">
                <a:avLst/>
              </a:prstGeom>
              <a:ln w="63500" cap="rnd" cmpd="sng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9" name="그룹 108"/>
          <p:cNvGrpSpPr/>
          <p:nvPr/>
        </p:nvGrpSpPr>
        <p:grpSpPr>
          <a:xfrm>
            <a:off x="38667705" y="19083600"/>
            <a:ext cx="358147" cy="436011"/>
            <a:chOff x="29906858" y="19083508"/>
            <a:chExt cx="358147" cy="436011"/>
          </a:xfrm>
        </p:grpSpPr>
        <p:grpSp>
          <p:nvGrpSpPr>
            <p:cNvPr id="110" name="그룹 109"/>
            <p:cNvGrpSpPr/>
            <p:nvPr/>
          </p:nvGrpSpPr>
          <p:grpSpPr>
            <a:xfrm rot="5400000">
              <a:off x="29867926" y="19122440"/>
              <a:ext cx="436011" cy="358147"/>
              <a:chOff x="28803600" y="6597112"/>
              <a:chExt cx="846384" cy="695235"/>
            </a:xfrm>
          </p:grpSpPr>
          <p:cxnSp>
            <p:nvCxnSpPr>
              <p:cNvPr id="115" name="직선 연결선 114"/>
              <p:cNvCxnSpPr/>
              <p:nvPr/>
            </p:nvCxnSpPr>
            <p:spPr>
              <a:xfrm>
                <a:off x="28803600" y="6934200"/>
                <a:ext cx="846384" cy="0"/>
              </a:xfrm>
              <a:prstGeom prst="line">
                <a:avLst/>
              </a:prstGeom>
              <a:ln w="127000" cap="rnd" cmpd="sng">
                <a:solidFill>
                  <a:schemeClr val="accent2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직선 연결선 115"/>
              <p:cNvCxnSpPr/>
              <p:nvPr/>
            </p:nvCxnSpPr>
            <p:spPr>
              <a:xfrm>
                <a:off x="29337000" y="6597112"/>
                <a:ext cx="308622" cy="337088"/>
              </a:xfrm>
              <a:prstGeom prst="line">
                <a:avLst/>
              </a:prstGeom>
              <a:ln w="127000" cap="rnd" cmpd="sng">
                <a:solidFill>
                  <a:schemeClr val="accent2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직선 연결선 116"/>
              <p:cNvCxnSpPr/>
              <p:nvPr/>
            </p:nvCxnSpPr>
            <p:spPr>
              <a:xfrm flipH="1">
                <a:off x="29337000" y="6934200"/>
                <a:ext cx="312984" cy="358147"/>
              </a:xfrm>
              <a:prstGeom prst="line">
                <a:avLst/>
              </a:prstGeom>
              <a:ln w="127000" cap="rnd" cmpd="sng">
                <a:solidFill>
                  <a:schemeClr val="accent2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1" name="그룹 110"/>
            <p:cNvGrpSpPr/>
            <p:nvPr/>
          </p:nvGrpSpPr>
          <p:grpSpPr>
            <a:xfrm rot="5400000">
              <a:off x="29867926" y="19122440"/>
              <a:ext cx="436011" cy="358147"/>
              <a:chOff x="28803600" y="6597112"/>
              <a:chExt cx="846384" cy="695235"/>
            </a:xfrm>
          </p:grpSpPr>
          <p:cxnSp>
            <p:nvCxnSpPr>
              <p:cNvPr id="112" name="직선 연결선 111"/>
              <p:cNvCxnSpPr/>
              <p:nvPr/>
            </p:nvCxnSpPr>
            <p:spPr>
              <a:xfrm>
                <a:off x="28803600" y="6934200"/>
                <a:ext cx="846384" cy="0"/>
              </a:xfrm>
              <a:prstGeom prst="line">
                <a:avLst/>
              </a:prstGeom>
              <a:ln w="63500" cap="rnd" cmpd="sng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직선 연결선 112"/>
              <p:cNvCxnSpPr/>
              <p:nvPr/>
            </p:nvCxnSpPr>
            <p:spPr>
              <a:xfrm>
                <a:off x="29337000" y="6597112"/>
                <a:ext cx="308622" cy="337088"/>
              </a:xfrm>
              <a:prstGeom prst="line">
                <a:avLst/>
              </a:prstGeom>
              <a:ln w="63500" cap="rnd" cmpd="sng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직선 연결선 113"/>
              <p:cNvCxnSpPr/>
              <p:nvPr/>
            </p:nvCxnSpPr>
            <p:spPr>
              <a:xfrm flipH="1">
                <a:off x="29337000" y="6934200"/>
                <a:ext cx="312984" cy="358147"/>
              </a:xfrm>
              <a:prstGeom prst="line">
                <a:avLst/>
              </a:prstGeom>
              <a:ln w="63500" cap="rnd" cmpd="sng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8" name="그룹 117"/>
          <p:cNvGrpSpPr/>
          <p:nvPr/>
        </p:nvGrpSpPr>
        <p:grpSpPr>
          <a:xfrm>
            <a:off x="41699802" y="19083600"/>
            <a:ext cx="358147" cy="436011"/>
            <a:chOff x="29906858" y="19083508"/>
            <a:chExt cx="358147" cy="436011"/>
          </a:xfrm>
        </p:grpSpPr>
        <p:grpSp>
          <p:nvGrpSpPr>
            <p:cNvPr id="119" name="그룹 118"/>
            <p:cNvGrpSpPr/>
            <p:nvPr/>
          </p:nvGrpSpPr>
          <p:grpSpPr>
            <a:xfrm rot="5400000">
              <a:off x="29867926" y="19122440"/>
              <a:ext cx="436011" cy="358147"/>
              <a:chOff x="28803600" y="6597112"/>
              <a:chExt cx="846384" cy="695235"/>
            </a:xfrm>
          </p:grpSpPr>
          <p:cxnSp>
            <p:nvCxnSpPr>
              <p:cNvPr id="124" name="직선 연결선 123"/>
              <p:cNvCxnSpPr/>
              <p:nvPr/>
            </p:nvCxnSpPr>
            <p:spPr>
              <a:xfrm>
                <a:off x="28803600" y="6934200"/>
                <a:ext cx="846384" cy="0"/>
              </a:xfrm>
              <a:prstGeom prst="line">
                <a:avLst/>
              </a:prstGeom>
              <a:ln w="127000" cap="rnd" cmpd="sng">
                <a:solidFill>
                  <a:schemeClr val="accent2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직선 연결선 124"/>
              <p:cNvCxnSpPr/>
              <p:nvPr/>
            </p:nvCxnSpPr>
            <p:spPr>
              <a:xfrm>
                <a:off x="29337000" y="6597112"/>
                <a:ext cx="308622" cy="337088"/>
              </a:xfrm>
              <a:prstGeom prst="line">
                <a:avLst/>
              </a:prstGeom>
              <a:ln w="127000" cap="rnd" cmpd="sng">
                <a:solidFill>
                  <a:schemeClr val="accent2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직선 연결선 125"/>
              <p:cNvCxnSpPr/>
              <p:nvPr/>
            </p:nvCxnSpPr>
            <p:spPr>
              <a:xfrm flipH="1">
                <a:off x="29337000" y="6934200"/>
                <a:ext cx="312984" cy="358147"/>
              </a:xfrm>
              <a:prstGeom prst="line">
                <a:avLst/>
              </a:prstGeom>
              <a:ln w="127000" cap="rnd" cmpd="sng">
                <a:solidFill>
                  <a:schemeClr val="accent2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그룹 119"/>
            <p:cNvGrpSpPr/>
            <p:nvPr/>
          </p:nvGrpSpPr>
          <p:grpSpPr>
            <a:xfrm rot="5400000">
              <a:off x="29867926" y="19122440"/>
              <a:ext cx="436011" cy="358147"/>
              <a:chOff x="28803600" y="6597112"/>
              <a:chExt cx="846384" cy="695235"/>
            </a:xfrm>
          </p:grpSpPr>
          <p:cxnSp>
            <p:nvCxnSpPr>
              <p:cNvPr id="121" name="직선 연결선 120"/>
              <p:cNvCxnSpPr/>
              <p:nvPr/>
            </p:nvCxnSpPr>
            <p:spPr>
              <a:xfrm>
                <a:off x="28803600" y="6934200"/>
                <a:ext cx="846384" cy="0"/>
              </a:xfrm>
              <a:prstGeom prst="line">
                <a:avLst/>
              </a:prstGeom>
              <a:ln w="63500" cap="rnd" cmpd="sng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직선 연결선 121"/>
              <p:cNvCxnSpPr/>
              <p:nvPr/>
            </p:nvCxnSpPr>
            <p:spPr>
              <a:xfrm>
                <a:off x="29337000" y="6597112"/>
                <a:ext cx="308622" cy="337088"/>
              </a:xfrm>
              <a:prstGeom prst="line">
                <a:avLst/>
              </a:prstGeom>
              <a:ln w="63500" cap="rnd" cmpd="sng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직선 연결선 122"/>
              <p:cNvCxnSpPr/>
              <p:nvPr/>
            </p:nvCxnSpPr>
            <p:spPr>
              <a:xfrm flipH="1">
                <a:off x="29337000" y="6934200"/>
                <a:ext cx="312984" cy="358147"/>
              </a:xfrm>
              <a:prstGeom prst="line">
                <a:avLst/>
              </a:prstGeom>
              <a:ln w="63500" cap="rnd" cmpd="sng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4" name="Rectangle 5">
            <a:extLst>
              <a:ext uri="{FF2B5EF4-FFF2-40B4-BE49-F238E27FC236}">
                <a16:creationId xmlns:a16="http://schemas.microsoft.com/office/drawing/2014/main" id="{51EBAC4A-5528-EE4E-9B21-F8BCEF3829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01840" y="12759556"/>
            <a:ext cx="13752000" cy="8837329"/>
          </a:xfrm>
          <a:prstGeom prst="rect">
            <a:avLst/>
          </a:prstGeom>
          <a:noFill/>
          <a:ln w="57150" cmpd="sng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A78F8A1-E992-104F-A41C-27BDD5F3E33E}"/>
              </a:ext>
            </a:extLst>
          </p:cNvPr>
          <p:cNvSpPr txBox="1"/>
          <p:nvPr/>
        </p:nvSpPr>
        <p:spPr>
          <a:xfrm>
            <a:off x="14401840" y="12758292"/>
            <a:ext cx="6942137" cy="822515"/>
          </a:xfrm>
          <a:prstGeom prst="rect">
            <a:avLst/>
          </a:prstGeom>
          <a:noFill/>
          <a:ln w="28575" cmpd="sng">
            <a:noFill/>
          </a:ln>
        </p:spPr>
        <p:txBody>
          <a:bodyPr wrap="square" lIns="252000" tIns="144000" rIns="0" bIns="0" rtlCol="0" anchor="ctr">
            <a:spAutoFit/>
          </a:bodyPr>
          <a:lstStyle/>
          <a:p>
            <a:r>
              <a:rPr lang="en-US" sz="4400" b="1" dirty="0">
                <a:cs typeface="Arial" panose="020B0604020202020204" pitchFamily="34" charset="0"/>
              </a:rPr>
              <a:t>Architecture</a:t>
            </a:r>
            <a:endParaRPr lang="en-US" sz="4400" b="1" dirty="0">
              <a:solidFill>
                <a:srgbClr val="C0504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4706640" y="13868400"/>
            <a:ext cx="12847504" cy="4541779"/>
          </a:xfrm>
          <a:prstGeom prst="rect">
            <a:avLst/>
          </a:prstGeom>
        </p:spPr>
      </p:pic>
      <p:sp>
        <p:nvSpPr>
          <p:cNvPr id="381" name="직사각형 380"/>
          <p:cNvSpPr/>
          <p:nvPr/>
        </p:nvSpPr>
        <p:spPr>
          <a:xfrm>
            <a:off x="533400" y="4526340"/>
            <a:ext cx="134111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sz="3200" b="1" dirty="0" smtClean="0">
                <a:cs typeface="Arial" panose="020B0604020202020204" pitchFamily="34" charset="0"/>
              </a:rPr>
              <a:t>Multi-task learning</a:t>
            </a:r>
            <a:r>
              <a:rPr lang="en-US" altLang="ko-KR" sz="3200" dirty="0" smtClean="0">
                <a:cs typeface="Arial" panose="020B0604020202020204" pitchFamily="34" charset="0"/>
              </a:rPr>
              <a:t>: </a:t>
            </a:r>
            <a:r>
              <a:rPr lang="en-US" altLang="ko-KR" sz="3200" dirty="0" smtClean="0"/>
              <a:t>train multiple </a:t>
            </a:r>
            <a:r>
              <a:rPr lang="en-US" altLang="ko-KR" sz="3200" dirty="0"/>
              <a:t>relevant </a:t>
            </a:r>
            <a:r>
              <a:rPr lang="en-US" altLang="ko-KR" sz="3200" dirty="0" smtClean="0"/>
              <a:t>tasks jointly</a:t>
            </a:r>
          </a:p>
          <a:p>
            <a:pPr marL="457200" indent="-4572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sz="3200" b="1" dirty="0" smtClean="0"/>
              <a:t>Self-supervised learning</a:t>
            </a:r>
            <a:r>
              <a:rPr lang="en-US" altLang="ko-KR" sz="3200" dirty="0" smtClean="0"/>
              <a:t>: train </a:t>
            </a:r>
            <a:r>
              <a:rPr lang="en-US" altLang="ko-KR" sz="3200" dirty="0"/>
              <a:t>with </a:t>
            </a:r>
            <a:r>
              <a:rPr lang="en-US" altLang="ko-KR" sz="3200" dirty="0" smtClean="0"/>
              <a:t>labels </a:t>
            </a:r>
            <a:r>
              <a:rPr lang="en-US" altLang="ko-KR" sz="3200" dirty="0"/>
              <a:t>generated by </a:t>
            </a:r>
            <a:r>
              <a:rPr lang="en-US" altLang="ko-KR" sz="3200" dirty="0" smtClean="0"/>
              <a:t>itself</a:t>
            </a:r>
          </a:p>
          <a:p>
            <a:pPr marL="457200" indent="-4572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sz="3200" b="1" dirty="0" smtClean="0"/>
              <a:t>Annotation recycling</a:t>
            </a:r>
            <a:r>
              <a:rPr lang="en-US" altLang="ko-KR" sz="3200" dirty="0" smtClean="0"/>
              <a:t>: </a:t>
            </a:r>
            <a:r>
              <a:rPr lang="en-US" altLang="ko-KR" sz="3200" dirty="0"/>
              <a:t>make use of given </a:t>
            </a:r>
            <a:r>
              <a:rPr lang="en-US" altLang="ko-KR" sz="3200" dirty="0" smtClean="0"/>
              <a:t>GT </a:t>
            </a:r>
            <a:r>
              <a:rPr lang="en-US" altLang="ko-KR" sz="3200" dirty="0" err="1" smtClean="0"/>
              <a:t>BBoxes</a:t>
            </a:r>
            <a:r>
              <a:rPr lang="en-US" altLang="ko-KR" sz="3200" dirty="0" smtClean="0"/>
              <a:t> </a:t>
            </a:r>
            <a:r>
              <a:rPr lang="en-US" altLang="ko-KR" sz="3200" dirty="0"/>
              <a:t>in various ways</a:t>
            </a:r>
            <a:endParaRPr lang="ko-KR" altLang="en-US" sz="3200" dirty="0">
              <a:cs typeface="Arial" panose="020B0604020202020204" pitchFamily="34" charset="0"/>
            </a:endParaRPr>
          </a:p>
        </p:txBody>
      </p:sp>
      <p:pic>
        <p:nvPicPr>
          <p:cNvPr id="46" name="그림 45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70267" y="16201616"/>
            <a:ext cx="13409524" cy="5286784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8364200" y="9635429"/>
            <a:ext cx="3686977" cy="267224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2078952" y="9629776"/>
            <a:ext cx="3316055" cy="267789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5407936" y="9629775"/>
            <a:ext cx="2618385" cy="267789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4478000" y="9649900"/>
            <a:ext cx="3813873" cy="2657769"/>
          </a:xfrm>
          <a:prstGeom prst="rect">
            <a:avLst/>
          </a:prstGeom>
        </p:spPr>
      </p:pic>
      <p:sp>
        <p:nvSpPr>
          <p:cNvPr id="130" name="직사각형 129"/>
          <p:cNvSpPr/>
          <p:nvPr/>
        </p:nvSpPr>
        <p:spPr>
          <a:xfrm>
            <a:off x="378001" y="10631269"/>
            <a:ext cx="3065487" cy="646331"/>
          </a:xfrm>
          <a:prstGeom prst="rect">
            <a:avLst/>
          </a:prstGeom>
        </p:spPr>
        <p:txBody>
          <a:bodyPr wrap="none" lIns="252000">
            <a:spAutoFit/>
          </a:bodyPr>
          <a:lstStyle/>
          <a:p>
            <a:r>
              <a:rPr lang="ko-KR" altLang="en-US" sz="3600" dirty="0" smtClean="0"/>
              <a:t>Contribution</a:t>
            </a:r>
            <a:r>
              <a:rPr lang="en-US" altLang="ko-KR" sz="3600" dirty="0" smtClean="0"/>
              <a:t>s</a:t>
            </a:r>
            <a:endParaRPr lang="ko-KR" altLang="en-US" sz="3600" dirty="0">
              <a:ea typeface="LG PC" panose="02030504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131" name="직사각형 130"/>
          <p:cNvSpPr/>
          <p:nvPr/>
        </p:nvSpPr>
        <p:spPr>
          <a:xfrm>
            <a:off x="533401" y="11308140"/>
            <a:ext cx="134111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sz="3200" dirty="0" smtClean="0">
                <a:solidFill>
                  <a:prstClr val="black"/>
                </a:solidFill>
                <a:cs typeface="Arial" panose="020B0604020202020204" pitchFamily="34" charset="0"/>
              </a:rPr>
              <a:t>A first </a:t>
            </a:r>
            <a:r>
              <a:rPr lang="en-US" altLang="ko-KR" sz="3200" dirty="0">
                <a:solidFill>
                  <a:prstClr val="black"/>
                </a:solidFill>
                <a:cs typeface="Arial" panose="020B0604020202020204" pitchFamily="34" charset="0"/>
              </a:rPr>
              <a:t>attempt to recycle </a:t>
            </a:r>
            <a:r>
              <a:rPr lang="en-US" altLang="ko-KR" sz="3200" dirty="0" err="1" smtClean="0">
                <a:solidFill>
                  <a:prstClr val="black"/>
                </a:solidFill>
                <a:cs typeface="Arial" panose="020B0604020202020204" pitchFamily="34" charset="0"/>
              </a:rPr>
              <a:t>BBox</a:t>
            </a:r>
            <a:r>
              <a:rPr lang="en-US" altLang="ko-KR" sz="3200" dirty="0" smtClean="0">
                <a:solidFill>
                  <a:prstClr val="black"/>
                </a:solidFill>
                <a:cs typeface="Arial" panose="020B0604020202020204" pitchFamily="34" charset="0"/>
              </a:rPr>
              <a:t> annotations for object detection</a:t>
            </a:r>
            <a:endParaRPr lang="en-US" altLang="ko-KR" sz="3200" dirty="0" smtClean="0"/>
          </a:p>
          <a:p>
            <a:pPr marL="457200" indent="-4572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prstClr val="black"/>
                </a:solidFill>
                <a:cs typeface="Arial" panose="020B0604020202020204" pitchFamily="34" charset="0"/>
              </a:rPr>
              <a:t>Orthogonal to any </a:t>
            </a:r>
            <a:r>
              <a:rPr lang="en-US" altLang="ko-KR" sz="3200" dirty="0" smtClean="0">
                <a:solidFill>
                  <a:prstClr val="black"/>
                </a:solidFill>
                <a:cs typeface="Arial" panose="020B0604020202020204" pitchFamily="34" charset="0"/>
              </a:rPr>
              <a:t>proposal-based </a:t>
            </a:r>
            <a:r>
              <a:rPr lang="en-US" altLang="ko-KR" sz="3200" dirty="0">
                <a:solidFill>
                  <a:prstClr val="black"/>
                </a:solidFill>
                <a:cs typeface="Arial" panose="020B0604020202020204" pitchFamily="34" charset="0"/>
              </a:rPr>
              <a:t>detection </a:t>
            </a:r>
            <a:r>
              <a:rPr lang="en-US" altLang="ko-KR" sz="3200" dirty="0" smtClean="0">
                <a:solidFill>
                  <a:prstClr val="black"/>
                </a:solidFill>
                <a:cs typeface="Arial" panose="020B0604020202020204" pitchFamily="34" charset="0"/>
              </a:rPr>
              <a:t>models</a:t>
            </a:r>
          </a:p>
          <a:p>
            <a:pPr marL="457200" indent="-4572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sz="3200" dirty="0" smtClean="0"/>
              <a:t>Improvement </a:t>
            </a:r>
            <a:r>
              <a:rPr lang="en-US" altLang="ko-KR" sz="3200" dirty="0"/>
              <a:t>(</a:t>
            </a:r>
            <a:r>
              <a:rPr lang="en-US" altLang="ko-KR" sz="3200" b="1" dirty="0" err="1"/>
              <a:t>mAP</a:t>
            </a:r>
            <a:r>
              <a:rPr lang="en-US" altLang="ko-KR" sz="3200" b="1" dirty="0"/>
              <a:t> 2.0↑ </a:t>
            </a:r>
            <a:r>
              <a:rPr lang="en-US" altLang="ko-KR" sz="3200" dirty="0"/>
              <a:t>on </a:t>
            </a:r>
            <a:r>
              <a:rPr lang="en-US" altLang="ko-KR" sz="3200" dirty="0" err="1" smtClean="0"/>
              <a:t>avg</a:t>
            </a:r>
            <a:r>
              <a:rPr lang="en-US" altLang="ko-KR" sz="3200" dirty="0" smtClean="0"/>
              <a:t>) </a:t>
            </a:r>
            <a:r>
              <a:rPr lang="en-US" altLang="ko-KR" sz="3200" dirty="0"/>
              <a:t>in multiple </a:t>
            </a:r>
            <a:r>
              <a:rPr lang="en-US" altLang="ko-KR" sz="3200" dirty="0" smtClean="0"/>
              <a:t>architectures</a:t>
            </a:r>
          </a:p>
        </p:txBody>
      </p:sp>
      <p:sp>
        <p:nvSpPr>
          <p:cNvPr id="133" name="직사각형 132"/>
          <p:cNvSpPr/>
          <p:nvPr/>
        </p:nvSpPr>
        <p:spPr>
          <a:xfrm>
            <a:off x="381000" y="6248400"/>
            <a:ext cx="7810376" cy="646331"/>
          </a:xfrm>
          <a:prstGeom prst="rect">
            <a:avLst/>
          </a:prstGeom>
        </p:spPr>
        <p:txBody>
          <a:bodyPr wrap="none" lIns="252000">
            <a:spAutoFit/>
          </a:bodyPr>
          <a:lstStyle/>
          <a:p>
            <a:r>
              <a:rPr lang="en-US" altLang="ko-KR" sz="3600" dirty="0">
                <a:ea typeface="LG PC" panose="02030504000101010101" pitchFamily="18" charset="-127"/>
                <a:cs typeface="Arial" panose="020B0604020202020204" pitchFamily="34" charset="0"/>
              </a:rPr>
              <a:t>Three self-supervised auxiliary tasks</a:t>
            </a:r>
            <a:endParaRPr lang="ko-KR" altLang="en-US" sz="3600" dirty="0">
              <a:ea typeface="LG PC" panose="02030504000101010101" pitchFamily="18" charset="-127"/>
              <a:cs typeface="Arial" panose="020B0604020202020204" pitchFamily="34" charset="0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762000" y="6918120"/>
            <a:ext cx="2983158" cy="3519502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4191000" y="6923840"/>
            <a:ext cx="2973520" cy="3513782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7620000" y="6889164"/>
            <a:ext cx="6263410" cy="3519323"/>
          </a:xfrm>
          <a:prstGeom prst="rect">
            <a:avLst/>
          </a:prstGeom>
        </p:spPr>
      </p:pic>
      <p:sp>
        <p:nvSpPr>
          <p:cNvPr id="134" name="직사각형 133"/>
          <p:cNvSpPr/>
          <p:nvPr/>
        </p:nvSpPr>
        <p:spPr>
          <a:xfrm>
            <a:off x="14558400" y="19431000"/>
            <a:ext cx="13411199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prstClr val="black"/>
                </a:solidFill>
                <a:cs typeface="Arial" panose="020B0604020202020204" pitchFamily="34" charset="0"/>
              </a:rPr>
              <a:t>Multi-task learning enhances </a:t>
            </a:r>
            <a:r>
              <a:rPr lang="en-US" altLang="ko-KR" sz="3200" dirty="0" smtClean="0">
                <a:solidFill>
                  <a:prstClr val="black"/>
                </a:solidFill>
                <a:cs typeface="Arial" panose="020B0604020202020204" pitchFamily="34" charset="0"/>
              </a:rPr>
              <a:t>the feature learning via feature sharing between four tasks</a:t>
            </a:r>
            <a:endParaRPr lang="en-US" altLang="ko-KR" sz="3200" dirty="0">
              <a:solidFill>
                <a:prstClr val="black"/>
              </a:solidFill>
              <a:cs typeface="Arial" panose="020B0604020202020204" pitchFamily="34" charset="0"/>
            </a:endParaRPr>
          </a:p>
          <a:p>
            <a:pPr marL="457200" indent="-4572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sz="3200" dirty="0" smtClean="0">
                <a:solidFill>
                  <a:prstClr val="black"/>
                </a:solidFill>
                <a:cs typeface="Arial" panose="020B0604020202020204" pitchFamily="34" charset="0"/>
              </a:rPr>
              <a:t>The refinement  better predicts the class of a box by jointly using contextual </a:t>
            </a:r>
            <a:r>
              <a:rPr lang="en-US" altLang="ko-KR" sz="3200" dirty="0">
                <a:solidFill>
                  <a:prstClr val="black"/>
                </a:solidFill>
                <a:cs typeface="Arial" panose="020B0604020202020204" pitchFamily="34" charset="0"/>
              </a:rPr>
              <a:t>information </a:t>
            </a:r>
            <a:r>
              <a:rPr lang="en-US" altLang="ko-KR" sz="3200" dirty="0" smtClean="0">
                <a:solidFill>
                  <a:prstClr val="black"/>
                </a:solidFill>
                <a:cs typeface="Arial" panose="020B0604020202020204" pitchFamily="34" charset="0"/>
              </a:rPr>
              <a:t>in </a:t>
            </a:r>
            <a:r>
              <a:rPr lang="en-US" altLang="ko-KR" sz="3200" dirty="0">
                <a:solidFill>
                  <a:prstClr val="black"/>
                </a:solidFill>
                <a:cs typeface="Arial" panose="020B0604020202020204" pitchFamily="34" charset="0"/>
              </a:rPr>
              <a:t>the auxiliary task </a:t>
            </a:r>
            <a:r>
              <a:rPr lang="en-US" altLang="ko-KR" sz="3200" dirty="0" smtClean="0">
                <a:solidFill>
                  <a:prstClr val="black"/>
                </a:solidFill>
                <a:cs typeface="Arial" panose="020B0604020202020204" pitchFamily="34" charset="0"/>
              </a:rPr>
              <a:t>output</a:t>
            </a:r>
          </a:p>
        </p:txBody>
      </p:sp>
      <p:sp>
        <p:nvSpPr>
          <p:cNvPr id="127" name="직사각형 2"/>
          <p:cNvSpPr/>
          <p:nvPr/>
        </p:nvSpPr>
        <p:spPr>
          <a:xfrm>
            <a:off x="593941" y="2271687"/>
            <a:ext cx="95830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3200" dirty="0" smtClean="0">
                <a:latin typeface="Arial" charset="0"/>
                <a:ea typeface="Arial" charset="0"/>
                <a:cs typeface="Arial" charset="0"/>
              </a:rPr>
              <a:t>Code: </a:t>
            </a:r>
            <a:r>
              <a:rPr lang="en-US" altLang="ko-KR" sz="3200" spc="-100" dirty="0" smtClean="0">
                <a:latin typeface="Courier New" panose="02070309020205020404" pitchFamily="49" charset="0"/>
                <a:cs typeface="Courier New" panose="02070309020205020404" pitchFamily="49" charset="0"/>
                <a:hlinkClick r:id="rId24"/>
              </a:rPr>
              <a:t>https</a:t>
            </a:r>
            <a:r>
              <a:rPr lang="en-US" altLang="ko-KR" sz="3200" spc="-100" dirty="0">
                <a:latin typeface="Courier New" panose="02070309020205020404" pitchFamily="49" charset="0"/>
                <a:cs typeface="Courier New" panose="02070309020205020404" pitchFamily="49" charset="0"/>
                <a:hlinkClick r:id="rId24"/>
              </a:rPr>
              <a:t>://</a:t>
            </a:r>
            <a:r>
              <a:rPr lang="en-US" altLang="ko-KR" sz="3200" spc="-100" dirty="0" smtClean="0">
                <a:latin typeface="Courier New" panose="02070309020205020404" pitchFamily="49" charset="0"/>
                <a:cs typeface="Courier New" panose="02070309020205020404" pitchFamily="49" charset="0"/>
                <a:hlinkClick r:id="rId24"/>
              </a:rPr>
              <a:t>github.com/wonheeML/mtl-ssl</a:t>
            </a:r>
            <a:endParaRPr lang="ko-KR" altLang="en-US" sz="3200" spc="-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8" name="직사각형 132"/>
          <p:cNvSpPr/>
          <p:nvPr/>
        </p:nvSpPr>
        <p:spPr>
          <a:xfrm>
            <a:off x="14558400" y="18669000"/>
            <a:ext cx="6887046" cy="646331"/>
          </a:xfrm>
          <a:prstGeom prst="rect">
            <a:avLst/>
          </a:prstGeom>
        </p:spPr>
        <p:txBody>
          <a:bodyPr wrap="none" lIns="252000">
            <a:spAutoFit/>
          </a:bodyPr>
          <a:lstStyle/>
          <a:p>
            <a:r>
              <a:rPr lang="en-US" altLang="ko-KR" sz="3600" dirty="0" smtClean="0">
                <a:ea typeface="LG PC" panose="02030504000101010101" pitchFamily="18" charset="-127"/>
                <a:cs typeface="Arial" panose="020B0604020202020204" pitchFamily="34" charset="0"/>
              </a:rPr>
              <a:t>How object detection improves?</a:t>
            </a:r>
            <a:endParaRPr lang="ko-KR" altLang="en-US" sz="3600" dirty="0">
              <a:ea typeface="LG PC" panose="02030504000101010101" pitchFamily="18" charset="-127"/>
              <a:cs typeface="Arial" panose="020B0604020202020204" pitchFamily="34" charset="0"/>
            </a:endParaRPr>
          </a:p>
        </p:txBody>
      </p:sp>
      <p:pic>
        <p:nvPicPr>
          <p:cNvPr id="8" name="그림 7"/>
          <p:cNvPicPr>
            <a:picLocks/>
          </p:cNvPicPr>
          <p:nvPr/>
        </p:nvPicPr>
        <p:blipFill>
          <a:blip r:embed="rId25"/>
          <a:stretch>
            <a:fillRect/>
          </a:stretch>
        </p:blipFill>
        <p:spPr>
          <a:xfrm>
            <a:off x="28825200" y="7239600"/>
            <a:ext cx="14230800" cy="3657600"/>
          </a:xfrm>
          <a:prstGeom prst="rect">
            <a:avLst/>
          </a:prstGeom>
        </p:spPr>
      </p:pic>
      <p:pic>
        <p:nvPicPr>
          <p:cNvPr id="129" name="그림 128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10128624" y="1752600"/>
            <a:ext cx="1133801" cy="1143000"/>
          </a:xfrm>
          <a:prstGeom prst="rect">
            <a:avLst/>
          </a:prstGeom>
        </p:spPr>
      </p:pic>
      <p:pic>
        <p:nvPicPr>
          <p:cNvPr id="9" name="그림 8"/>
          <p:cNvPicPr>
            <a:picLocks/>
          </p:cNvPicPr>
          <p:nvPr/>
        </p:nvPicPr>
        <p:blipFill>
          <a:blip r:embed="rId27"/>
          <a:stretch>
            <a:fillRect/>
          </a:stretch>
        </p:blipFill>
        <p:spPr>
          <a:xfrm>
            <a:off x="28825200" y="3772800"/>
            <a:ext cx="142308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013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22552</TotalTime>
  <Words>328</Words>
  <Application>Microsoft Office PowerPoint</Application>
  <PresentationFormat>사용자 지정</PresentationFormat>
  <Paragraphs>88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10" baseType="lpstr">
      <vt:lpstr>LG PC</vt:lpstr>
      <vt:lpstr>MS PGothic</vt:lpstr>
      <vt:lpstr>MS PGothic</vt:lpstr>
      <vt:lpstr>맑은 고딕</vt:lpstr>
      <vt:lpstr>Arial</vt:lpstr>
      <vt:lpstr>Calibri</vt:lpstr>
      <vt:lpstr>Courier New</vt:lpstr>
      <vt:lpstr>Wingdings</vt:lpstr>
      <vt:lpstr>Office Theme</vt:lpstr>
      <vt:lpstr>Multi-task Self-supervised Object Detection via Recycling of Bounding Box Annotations   </vt:lpstr>
    </vt:vector>
  </TitlesOfParts>
  <Company>Univ. of Colorado at Colorado Springs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title here:  Maybe add some pictures and/or school logo on the left and right authors and affiliation</dc:title>
  <dc:creator>Terry Boult</dc:creator>
  <cp:lastModifiedBy>LEE WONHEE</cp:lastModifiedBy>
  <cp:revision>145</cp:revision>
  <dcterms:created xsi:type="dcterms:W3CDTF">2014-05-29T01:41:03Z</dcterms:created>
  <dcterms:modified xsi:type="dcterms:W3CDTF">2019-06-19T04:25:01Z</dcterms:modified>
</cp:coreProperties>
</file>

<file path=docProps/thumbnail.jpeg>
</file>